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sldIdLst>
    <p:sldId id="277" r:id="rId5"/>
    <p:sldId id="267" r:id="rId6"/>
    <p:sldId id="257" r:id="rId7"/>
    <p:sldId id="260" r:id="rId8"/>
    <p:sldId id="307" r:id="rId9"/>
    <p:sldId id="308" r:id="rId10"/>
    <p:sldId id="263" r:id="rId11"/>
    <p:sldId id="264" r:id="rId12"/>
    <p:sldId id="295" r:id="rId13"/>
    <p:sldId id="296" r:id="rId14"/>
    <p:sldId id="300" r:id="rId15"/>
    <p:sldId id="262"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D88"/>
    <a:srgbClr val="E6E6E6"/>
    <a:srgbClr val="8EC0E3"/>
    <a:srgbClr val="2F5496"/>
    <a:srgbClr val="3AB5E8"/>
    <a:srgbClr val="5380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70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E5BAC3-0487-4D50-8747-8119112773F2}" type="datetimeFigureOut">
              <a:rPr lang="en-GB" smtClean="0"/>
              <a:t>24/09/2026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F03B34-908D-4CA9-BCFF-4E20909D07A6}" type="slidenum">
              <a:rPr lang="en-GB" smtClean="0"/>
              <a:t>‹#›</a:t>
            </a:fld>
            <a:endParaRPr lang="en-GB"/>
          </a:p>
        </p:txBody>
      </p:sp>
    </p:spTree>
    <p:extLst>
      <p:ext uri="{BB962C8B-B14F-4D97-AF65-F5344CB8AC3E}">
        <p14:creationId xmlns:p14="http://schemas.microsoft.com/office/powerpoint/2010/main" val="13124424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2F03B34-908D-4CA9-BCFF-4E20909D07A6}" type="slidenum">
              <a:rPr lang="en-GB" smtClean="0"/>
              <a:t>3</a:t>
            </a:fld>
            <a:endParaRPr lang="en-GB"/>
          </a:p>
        </p:txBody>
      </p:sp>
    </p:spTree>
    <p:extLst>
      <p:ext uri="{BB962C8B-B14F-4D97-AF65-F5344CB8AC3E}">
        <p14:creationId xmlns:p14="http://schemas.microsoft.com/office/powerpoint/2010/main" val="41822806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2962E-2DE3-4236-8C87-F5B28A6ACF9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F4D0A30-40D1-48AE-8A3E-E736235A61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781A821-0E84-4EEA-8D61-A47AACDC798D}"/>
              </a:ext>
            </a:extLst>
          </p:cNvPr>
          <p:cNvSpPr>
            <a:spLocks noGrp="1"/>
          </p:cNvSpPr>
          <p:nvPr>
            <p:ph type="dt" sz="half" idx="10"/>
          </p:nvPr>
        </p:nvSpPr>
        <p:spPr/>
        <p:txBody>
          <a:bodyPr/>
          <a:lstStyle/>
          <a:p>
            <a:fld id="{25549CA1-CCB9-4F0C-9585-36DD379F9B76}" type="datetime1">
              <a:rPr lang="en-GB" smtClean="0"/>
              <a:t>24/09/2026</a:t>
            </a:fld>
            <a:endParaRPr lang="en-GB"/>
          </a:p>
        </p:txBody>
      </p:sp>
      <p:sp>
        <p:nvSpPr>
          <p:cNvPr id="5" name="Footer Placeholder 4">
            <a:extLst>
              <a:ext uri="{FF2B5EF4-FFF2-40B4-BE49-F238E27FC236}">
                <a16:creationId xmlns:a16="http://schemas.microsoft.com/office/drawing/2014/main" id="{C7B588CC-3899-41B1-B331-366116CDADFC}"/>
              </a:ext>
            </a:extLst>
          </p:cNvPr>
          <p:cNvSpPr>
            <a:spLocks noGrp="1"/>
          </p:cNvSpPr>
          <p:nvPr>
            <p:ph type="ftr" sz="quarter" idx="11"/>
          </p:nvPr>
        </p:nvSpPr>
        <p:spPr/>
        <p:txBody>
          <a:bodyPr/>
          <a:lstStyle/>
          <a:p>
            <a:r>
              <a:rPr lang="en-GB"/>
              <a:t>NHS CEP Dementia Innovators Programme 2024</a:t>
            </a:r>
          </a:p>
        </p:txBody>
      </p:sp>
      <p:sp>
        <p:nvSpPr>
          <p:cNvPr id="6" name="Slide Number Placeholder 5">
            <a:extLst>
              <a:ext uri="{FF2B5EF4-FFF2-40B4-BE49-F238E27FC236}">
                <a16:creationId xmlns:a16="http://schemas.microsoft.com/office/drawing/2014/main" id="{74F57FC8-6EB2-4B8A-B9FD-A1E287618EF4}"/>
              </a:ext>
            </a:extLst>
          </p:cNvPr>
          <p:cNvSpPr>
            <a:spLocks noGrp="1"/>
          </p:cNvSpPr>
          <p:nvPr>
            <p:ph type="sldNum" sz="quarter" idx="12"/>
          </p:nvPr>
        </p:nvSpPr>
        <p:spPr/>
        <p:txBody>
          <a:bodyPr/>
          <a:lstStyle/>
          <a:p>
            <a:fld id="{E4C1D1FC-A1D4-41E0-B3AA-2CFB9C652F48}" type="slidenum">
              <a:rPr lang="en-GB" smtClean="0"/>
              <a:t>‹#›</a:t>
            </a:fld>
            <a:endParaRPr lang="en-GB"/>
          </a:p>
        </p:txBody>
      </p:sp>
    </p:spTree>
    <p:extLst>
      <p:ext uri="{BB962C8B-B14F-4D97-AF65-F5344CB8AC3E}">
        <p14:creationId xmlns:p14="http://schemas.microsoft.com/office/powerpoint/2010/main" val="1103296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C9EE2-FC2F-4F79-B9FC-9FCA8A50F23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27B7947-7A6B-4B61-BCAB-05503F3EA9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FAD0AE4-C662-4F6E-82F5-89A56004C781}"/>
              </a:ext>
            </a:extLst>
          </p:cNvPr>
          <p:cNvSpPr>
            <a:spLocks noGrp="1"/>
          </p:cNvSpPr>
          <p:nvPr>
            <p:ph type="dt" sz="half" idx="10"/>
          </p:nvPr>
        </p:nvSpPr>
        <p:spPr/>
        <p:txBody>
          <a:bodyPr/>
          <a:lstStyle/>
          <a:p>
            <a:fld id="{980E2B18-D1B7-4158-A2F2-D47DB5BF4F79}" type="datetime1">
              <a:rPr lang="en-GB" smtClean="0"/>
              <a:t>24/09/2026</a:t>
            </a:fld>
            <a:endParaRPr lang="en-GB"/>
          </a:p>
        </p:txBody>
      </p:sp>
      <p:sp>
        <p:nvSpPr>
          <p:cNvPr id="5" name="Footer Placeholder 4">
            <a:extLst>
              <a:ext uri="{FF2B5EF4-FFF2-40B4-BE49-F238E27FC236}">
                <a16:creationId xmlns:a16="http://schemas.microsoft.com/office/drawing/2014/main" id="{EA202A8C-46DC-4642-B34B-870D43C9E4B7}"/>
              </a:ext>
            </a:extLst>
          </p:cNvPr>
          <p:cNvSpPr>
            <a:spLocks noGrp="1"/>
          </p:cNvSpPr>
          <p:nvPr>
            <p:ph type="ftr" sz="quarter" idx="11"/>
          </p:nvPr>
        </p:nvSpPr>
        <p:spPr/>
        <p:txBody>
          <a:bodyPr/>
          <a:lstStyle/>
          <a:p>
            <a:r>
              <a:rPr lang="en-GB"/>
              <a:t>NHS CEP Dementia Innovators Programme 2024</a:t>
            </a:r>
          </a:p>
        </p:txBody>
      </p:sp>
      <p:sp>
        <p:nvSpPr>
          <p:cNvPr id="6" name="Slide Number Placeholder 5">
            <a:extLst>
              <a:ext uri="{FF2B5EF4-FFF2-40B4-BE49-F238E27FC236}">
                <a16:creationId xmlns:a16="http://schemas.microsoft.com/office/drawing/2014/main" id="{F25F49A7-B0BE-4695-AA42-AD00B00AE9BC}"/>
              </a:ext>
            </a:extLst>
          </p:cNvPr>
          <p:cNvSpPr>
            <a:spLocks noGrp="1"/>
          </p:cNvSpPr>
          <p:nvPr>
            <p:ph type="sldNum" sz="quarter" idx="12"/>
          </p:nvPr>
        </p:nvSpPr>
        <p:spPr/>
        <p:txBody>
          <a:bodyPr/>
          <a:lstStyle/>
          <a:p>
            <a:fld id="{E4C1D1FC-A1D4-41E0-B3AA-2CFB9C652F48}" type="slidenum">
              <a:rPr lang="en-GB" smtClean="0"/>
              <a:t>‹#›</a:t>
            </a:fld>
            <a:endParaRPr lang="en-GB"/>
          </a:p>
        </p:txBody>
      </p:sp>
    </p:spTree>
    <p:extLst>
      <p:ext uri="{BB962C8B-B14F-4D97-AF65-F5344CB8AC3E}">
        <p14:creationId xmlns:p14="http://schemas.microsoft.com/office/powerpoint/2010/main" val="1829241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B8639-C312-41BC-ACF6-9801B42A9C5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3D30914-3028-4B89-9314-200E6CF0369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47DF02B-8B67-4A55-8C4F-24C271B5C865}"/>
              </a:ext>
            </a:extLst>
          </p:cNvPr>
          <p:cNvSpPr>
            <a:spLocks noGrp="1"/>
          </p:cNvSpPr>
          <p:nvPr>
            <p:ph type="dt" sz="half" idx="10"/>
          </p:nvPr>
        </p:nvSpPr>
        <p:spPr/>
        <p:txBody>
          <a:bodyPr/>
          <a:lstStyle/>
          <a:p>
            <a:fld id="{2C31393E-1277-48DB-9194-6AECA51DBD20}" type="datetime1">
              <a:rPr lang="en-GB" smtClean="0"/>
              <a:t>24/09/2026</a:t>
            </a:fld>
            <a:endParaRPr lang="en-GB"/>
          </a:p>
        </p:txBody>
      </p:sp>
      <p:sp>
        <p:nvSpPr>
          <p:cNvPr id="5" name="Footer Placeholder 4">
            <a:extLst>
              <a:ext uri="{FF2B5EF4-FFF2-40B4-BE49-F238E27FC236}">
                <a16:creationId xmlns:a16="http://schemas.microsoft.com/office/drawing/2014/main" id="{785B7B5B-B4CC-454A-8FAC-72A9223C8315}"/>
              </a:ext>
            </a:extLst>
          </p:cNvPr>
          <p:cNvSpPr>
            <a:spLocks noGrp="1"/>
          </p:cNvSpPr>
          <p:nvPr>
            <p:ph type="ftr" sz="quarter" idx="11"/>
          </p:nvPr>
        </p:nvSpPr>
        <p:spPr/>
        <p:txBody>
          <a:bodyPr/>
          <a:lstStyle/>
          <a:p>
            <a:r>
              <a:rPr lang="en-GB"/>
              <a:t>NHS CEP Dementia Innovators Programme 2024</a:t>
            </a:r>
          </a:p>
        </p:txBody>
      </p:sp>
      <p:sp>
        <p:nvSpPr>
          <p:cNvPr id="6" name="Slide Number Placeholder 5">
            <a:extLst>
              <a:ext uri="{FF2B5EF4-FFF2-40B4-BE49-F238E27FC236}">
                <a16:creationId xmlns:a16="http://schemas.microsoft.com/office/drawing/2014/main" id="{B21E3860-F9A6-4CDA-9591-731A33BCC07A}"/>
              </a:ext>
            </a:extLst>
          </p:cNvPr>
          <p:cNvSpPr>
            <a:spLocks noGrp="1"/>
          </p:cNvSpPr>
          <p:nvPr>
            <p:ph type="sldNum" sz="quarter" idx="12"/>
          </p:nvPr>
        </p:nvSpPr>
        <p:spPr/>
        <p:txBody>
          <a:bodyPr/>
          <a:lstStyle/>
          <a:p>
            <a:fld id="{E4C1D1FC-A1D4-41E0-B3AA-2CFB9C652F48}" type="slidenum">
              <a:rPr lang="en-GB" smtClean="0"/>
              <a:t>‹#›</a:t>
            </a:fld>
            <a:endParaRPr lang="en-GB"/>
          </a:p>
        </p:txBody>
      </p:sp>
    </p:spTree>
    <p:extLst>
      <p:ext uri="{BB962C8B-B14F-4D97-AF65-F5344CB8AC3E}">
        <p14:creationId xmlns:p14="http://schemas.microsoft.com/office/powerpoint/2010/main" val="3942381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A0D99-36A7-418C-964C-33BD52903A4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BFED212-6D50-407A-9114-B7C89DF37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81F05F0-8347-44B1-AAE0-7CA72A42A81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831251D-A49E-4675-B8AA-473A82BBF2DA}"/>
              </a:ext>
            </a:extLst>
          </p:cNvPr>
          <p:cNvSpPr>
            <a:spLocks noGrp="1"/>
          </p:cNvSpPr>
          <p:nvPr>
            <p:ph type="dt" sz="half" idx="10"/>
          </p:nvPr>
        </p:nvSpPr>
        <p:spPr/>
        <p:txBody>
          <a:bodyPr/>
          <a:lstStyle/>
          <a:p>
            <a:fld id="{35E996A4-DF2C-4B15-82B1-0BC26A9B751A}" type="datetime1">
              <a:rPr lang="en-GB" smtClean="0"/>
              <a:t>24/09/2026</a:t>
            </a:fld>
            <a:endParaRPr lang="en-GB"/>
          </a:p>
        </p:txBody>
      </p:sp>
      <p:sp>
        <p:nvSpPr>
          <p:cNvPr id="6" name="Footer Placeholder 5">
            <a:extLst>
              <a:ext uri="{FF2B5EF4-FFF2-40B4-BE49-F238E27FC236}">
                <a16:creationId xmlns:a16="http://schemas.microsoft.com/office/drawing/2014/main" id="{8B8CF588-5090-4199-B5B0-5826DCCD5479}"/>
              </a:ext>
            </a:extLst>
          </p:cNvPr>
          <p:cNvSpPr>
            <a:spLocks noGrp="1"/>
          </p:cNvSpPr>
          <p:nvPr>
            <p:ph type="ftr" sz="quarter" idx="11"/>
          </p:nvPr>
        </p:nvSpPr>
        <p:spPr/>
        <p:txBody>
          <a:bodyPr/>
          <a:lstStyle/>
          <a:p>
            <a:r>
              <a:rPr lang="en-GB"/>
              <a:t>NHS CEP Dementia Innovators Programme 2024</a:t>
            </a:r>
          </a:p>
        </p:txBody>
      </p:sp>
      <p:sp>
        <p:nvSpPr>
          <p:cNvPr id="7" name="Slide Number Placeholder 6">
            <a:extLst>
              <a:ext uri="{FF2B5EF4-FFF2-40B4-BE49-F238E27FC236}">
                <a16:creationId xmlns:a16="http://schemas.microsoft.com/office/drawing/2014/main" id="{176634FF-5878-4E8A-83E9-1AF914B44EA2}"/>
              </a:ext>
            </a:extLst>
          </p:cNvPr>
          <p:cNvSpPr>
            <a:spLocks noGrp="1"/>
          </p:cNvSpPr>
          <p:nvPr>
            <p:ph type="sldNum" sz="quarter" idx="12"/>
          </p:nvPr>
        </p:nvSpPr>
        <p:spPr/>
        <p:txBody>
          <a:bodyPr/>
          <a:lstStyle/>
          <a:p>
            <a:fld id="{E4C1D1FC-A1D4-41E0-B3AA-2CFB9C652F48}" type="slidenum">
              <a:rPr lang="en-GB" smtClean="0"/>
              <a:t>‹#›</a:t>
            </a:fld>
            <a:endParaRPr lang="en-GB"/>
          </a:p>
        </p:txBody>
      </p:sp>
    </p:spTree>
    <p:extLst>
      <p:ext uri="{BB962C8B-B14F-4D97-AF65-F5344CB8AC3E}">
        <p14:creationId xmlns:p14="http://schemas.microsoft.com/office/powerpoint/2010/main" val="2719918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B66E7-44D5-4FD0-94A9-2EAA25C0ED2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3CAC93B-2807-4BA7-AC8D-96759E3A6AA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D712E7-392D-4029-81F3-FD2E59D217A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F68FCDF-15FA-4E22-AC8F-7AF88E657B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FB9743B-4C7B-4BD5-BF1A-A5E80561B68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CBBF485-81A4-4F9C-9C0A-24CCEF95C7DD}"/>
              </a:ext>
            </a:extLst>
          </p:cNvPr>
          <p:cNvSpPr>
            <a:spLocks noGrp="1"/>
          </p:cNvSpPr>
          <p:nvPr>
            <p:ph type="dt" sz="half" idx="10"/>
          </p:nvPr>
        </p:nvSpPr>
        <p:spPr/>
        <p:txBody>
          <a:bodyPr/>
          <a:lstStyle/>
          <a:p>
            <a:fld id="{0A0976BE-988B-4712-A2C8-000905BEF34E}" type="datetime1">
              <a:rPr lang="en-GB" smtClean="0"/>
              <a:t>24/09/2026</a:t>
            </a:fld>
            <a:endParaRPr lang="en-GB"/>
          </a:p>
        </p:txBody>
      </p:sp>
      <p:sp>
        <p:nvSpPr>
          <p:cNvPr id="8" name="Footer Placeholder 7">
            <a:extLst>
              <a:ext uri="{FF2B5EF4-FFF2-40B4-BE49-F238E27FC236}">
                <a16:creationId xmlns:a16="http://schemas.microsoft.com/office/drawing/2014/main" id="{9406E4C4-F8D5-4971-835B-2D42E6B05E81}"/>
              </a:ext>
            </a:extLst>
          </p:cNvPr>
          <p:cNvSpPr>
            <a:spLocks noGrp="1"/>
          </p:cNvSpPr>
          <p:nvPr>
            <p:ph type="ftr" sz="quarter" idx="11"/>
          </p:nvPr>
        </p:nvSpPr>
        <p:spPr/>
        <p:txBody>
          <a:bodyPr/>
          <a:lstStyle/>
          <a:p>
            <a:r>
              <a:rPr lang="en-GB"/>
              <a:t>NHS CEP Dementia Innovators Programme 2024</a:t>
            </a:r>
          </a:p>
        </p:txBody>
      </p:sp>
      <p:sp>
        <p:nvSpPr>
          <p:cNvPr id="9" name="Slide Number Placeholder 8">
            <a:extLst>
              <a:ext uri="{FF2B5EF4-FFF2-40B4-BE49-F238E27FC236}">
                <a16:creationId xmlns:a16="http://schemas.microsoft.com/office/drawing/2014/main" id="{32162AFD-E9DD-4FD0-A911-009C8447781E}"/>
              </a:ext>
            </a:extLst>
          </p:cNvPr>
          <p:cNvSpPr>
            <a:spLocks noGrp="1"/>
          </p:cNvSpPr>
          <p:nvPr>
            <p:ph type="sldNum" sz="quarter" idx="12"/>
          </p:nvPr>
        </p:nvSpPr>
        <p:spPr/>
        <p:txBody>
          <a:bodyPr/>
          <a:lstStyle/>
          <a:p>
            <a:fld id="{E4C1D1FC-A1D4-41E0-B3AA-2CFB9C652F48}" type="slidenum">
              <a:rPr lang="en-GB" smtClean="0"/>
              <a:t>‹#›</a:t>
            </a:fld>
            <a:endParaRPr lang="en-GB"/>
          </a:p>
        </p:txBody>
      </p:sp>
    </p:spTree>
    <p:extLst>
      <p:ext uri="{BB962C8B-B14F-4D97-AF65-F5344CB8AC3E}">
        <p14:creationId xmlns:p14="http://schemas.microsoft.com/office/powerpoint/2010/main" val="21484264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4FBD0-543A-459D-9729-376433CE418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4302D81-C2A9-4A28-B71B-F80FBE4F54EC}"/>
              </a:ext>
            </a:extLst>
          </p:cNvPr>
          <p:cNvSpPr>
            <a:spLocks noGrp="1"/>
          </p:cNvSpPr>
          <p:nvPr>
            <p:ph type="dt" sz="half" idx="10"/>
          </p:nvPr>
        </p:nvSpPr>
        <p:spPr/>
        <p:txBody>
          <a:bodyPr/>
          <a:lstStyle/>
          <a:p>
            <a:fld id="{5EF3C79F-2635-4614-9CF1-92924E466CFA}" type="datetime1">
              <a:rPr lang="en-GB" smtClean="0"/>
              <a:t>24/09/2026</a:t>
            </a:fld>
            <a:endParaRPr lang="en-GB"/>
          </a:p>
        </p:txBody>
      </p:sp>
      <p:sp>
        <p:nvSpPr>
          <p:cNvPr id="4" name="Footer Placeholder 3">
            <a:extLst>
              <a:ext uri="{FF2B5EF4-FFF2-40B4-BE49-F238E27FC236}">
                <a16:creationId xmlns:a16="http://schemas.microsoft.com/office/drawing/2014/main" id="{9E6B7956-13BD-4309-B8E1-B541CA7053B2}"/>
              </a:ext>
            </a:extLst>
          </p:cNvPr>
          <p:cNvSpPr>
            <a:spLocks noGrp="1"/>
          </p:cNvSpPr>
          <p:nvPr>
            <p:ph type="ftr" sz="quarter" idx="11"/>
          </p:nvPr>
        </p:nvSpPr>
        <p:spPr/>
        <p:txBody>
          <a:bodyPr/>
          <a:lstStyle/>
          <a:p>
            <a:r>
              <a:rPr lang="en-GB"/>
              <a:t>NHS CEP Dementia Innovators Programme 2024</a:t>
            </a:r>
          </a:p>
        </p:txBody>
      </p:sp>
      <p:sp>
        <p:nvSpPr>
          <p:cNvPr id="5" name="Slide Number Placeholder 4">
            <a:extLst>
              <a:ext uri="{FF2B5EF4-FFF2-40B4-BE49-F238E27FC236}">
                <a16:creationId xmlns:a16="http://schemas.microsoft.com/office/drawing/2014/main" id="{AFD9FA1C-2B61-45ED-B192-5594278CFF98}"/>
              </a:ext>
            </a:extLst>
          </p:cNvPr>
          <p:cNvSpPr>
            <a:spLocks noGrp="1"/>
          </p:cNvSpPr>
          <p:nvPr>
            <p:ph type="sldNum" sz="quarter" idx="12"/>
          </p:nvPr>
        </p:nvSpPr>
        <p:spPr/>
        <p:txBody>
          <a:bodyPr/>
          <a:lstStyle/>
          <a:p>
            <a:fld id="{E4C1D1FC-A1D4-41E0-B3AA-2CFB9C652F48}" type="slidenum">
              <a:rPr lang="en-GB" smtClean="0"/>
              <a:t>‹#›</a:t>
            </a:fld>
            <a:endParaRPr lang="en-GB"/>
          </a:p>
        </p:txBody>
      </p:sp>
    </p:spTree>
    <p:extLst>
      <p:ext uri="{BB962C8B-B14F-4D97-AF65-F5344CB8AC3E}">
        <p14:creationId xmlns:p14="http://schemas.microsoft.com/office/powerpoint/2010/main" val="41932845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19F1684-CB37-421F-8FB9-1ABC8D503A95}"/>
              </a:ext>
            </a:extLst>
          </p:cNvPr>
          <p:cNvSpPr>
            <a:spLocks noGrp="1"/>
          </p:cNvSpPr>
          <p:nvPr>
            <p:ph type="dt" sz="half" idx="10"/>
          </p:nvPr>
        </p:nvSpPr>
        <p:spPr/>
        <p:txBody>
          <a:bodyPr/>
          <a:lstStyle/>
          <a:p>
            <a:fld id="{2F59652C-FEAA-48D6-9641-FDCF950F21D4}" type="datetime1">
              <a:rPr lang="en-GB" smtClean="0"/>
              <a:t>24/09/2026</a:t>
            </a:fld>
            <a:endParaRPr lang="en-GB"/>
          </a:p>
        </p:txBody>
      </p:sp>
      <p:sp>
        <p:nvSpPr>
          <p:cNvPr id="3" name="Footer Placeholder 2">
            <a:extLst>
              <a:ext uri="{FF2B5EF4-FFF2-40B4-BE49-F238E27FC236}">
                <a16:creationId xmlns:a16="http://schemas.microsoft.com/office/drawing/2014/main" id="{97630D70-21A8-445A-A819-20A0B9CA16B9}"/>
              </a:ext>
            </a:extLst>
          </p:cNvPr>
          <p:cNvSpPr>
            <a:spLocks noGrp="1"/>
          </p:cNvSpPr>
          <p:nvPr>
            <p:ph type="ftr" sz="quarter" idx="11"/>
          </p:nvPr>
        </p:nvSpPr>
        <p:spPr/>
        <p:txBody>
          <a:bodyPr/>
          <a:lstStyle/>
          <a:p>
            <a:r>
              <a:rPr lang="en-GB"/>
              <a:t>NHS CEP Dementia Innovators Programme 2024</a:t>
            </a:r>
          </a:p>
        </p:txBody>
      </p:sp>
      <p:sp>
        <p:nvSpPr>
          <p:cNvPr id="4" name="Slide Number Placeholder 3">
            <a:extLst>
              <a:ext uri="{FF2B5EF4-FFF2-40B4-BE49-F238E27FC236}">
                <a16:creationId xmlns:a16="http://schemas.microsoft.com/office/drawing/2014/main" id="{2FE8F07B-E56E-44DA-BCEA-3CD8C1942807}"/>
              </a:ext>
            </a:extLst>
          </p:cNvPr>
          <p:cNvSpPr>
            <a:spLocks noGrp="1"/>
          </p:cNvSpPr>
          <p:nvPr>
            <p:ph type="sldNum" sz="quarter" idx="12"/>
          </p:nvPr>
        </p:nvSpPr>
        <p:spPr/>
        <p:txBody>
          <a:bodyPr/>
          <a:lstStyle/>
          <a:p>
            <a:fld id="{E4C1D1FC-A1D4-41E0-B3AA-2CFB9C652F48}" type="slidenum">
              <a:rPr lang="en-GB" smtClean="0"/>
              <a:t>‹#›</a:t>
            </a:fld>
            <a:endParaRPr lang="en-GB"/>
          </a:p>
        </p:txBody>
      </p:sp>
    </p:spTree>
    <p:extLst>
      <p:ext uri="{BB962C8B-B14F-4D97-AF65-F5344CB8AC3E}">
        <p14:creationId xmlns:p14="http://schemas.microsoft.com/office/powerpoint/2010/main" val="2990646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A4AF2-9CD6-46B1-8690-1525E5673F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905380C-2683-447C-A15F-50217950F1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87A2331-44DE-4621-8EAF-D2B68BD956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07DBA9-986E-41AC-A47C-4A313AF16AC1}"/>
              </a:ext>
            </a:extLst>
          </p:cNvPr>
          <p:cNvSpPr>
            <a:spLocks noGrp="1"/>
          </p:cNvSpPr>
          <p:nvPr>
            <p:ph type="dt" sz="half" idx="10"/>
          </p:nvPr>
        </p:nvSpPr>
        <p:spPr/>
        <p:txBody>
          <a:bodyPr/>
          <a:lstStyle/>
          <a:p>
            <a:fld id="{068EA96A-C84D-4A23-BF26-7651EC5A79B6}" type="datetime1">
              <a:rPr lang="en-GB" smtClean="0"/>
              <a:t>24/09/2026</a:t>
            </a:fld>
            <a:endParaRPr lang="en-GB"/>
          </a:p>
        </p:txBody>
      </p:sp>
      <p:sp>
        <p:nvSpPr>
          <p:cNvPr id="6" name="Footer Placeholder 5">
            <a:extLst>
              <a:ext uri="{FF2B5EF4-FFF2-40B4-BE49-F238E27FC236}">
                <a16:creationId xmlns:a16="http://schemas.microsoft.com/office/drawing/2014/main" id="{1660D33C-F485-494D-AEC9-9BE1A55E4425}"/>
              </a:ext>
            </a:extLst>
          </p:cNvPr>
          <p:cNvSpPr>
            <a:spLocks noGrp="1"/>
          </p:cNvSpPr>
          <p:nvPr>
            <p:ph type="ftr" sz="quarter" idx="11"/>
          </p:nvPr>
        </p:nvSpPr>
        <p:spPr/>
        <p:txBody>
          <a:bodyPr/>
          <a:lstStyle/>
          <a:p>
            <a:r>
              <a:rPr lang="en-GB"/>
              <a:t>NHS CEP Dementia Innovators Programme 2024</a:t>
            </a:r>
          </a:p>
        </p:txBody>
      </p:sp>
      <p:sp>
        <p:nvSpPr>
          <p:cNvPr id="7" name="Slide Number Placeholder 6">
            <a:extLst>
              <a:ext uri="{FF2B5EF4-FFF2-40B4-BE49-F238E27FC236}">
                <a16:creationId xmlns:a16="http://schemas.microsoft.com/office/drawing/2014/main" id="{F4B4F11C-27BC-4818-B658-A68CE70FCDFC}"/>
              </a:ext>
            </a:extLst>
          </p:cNvPr>
          <p:cNvSpPr>
            <a:spLocks noGrp="1"/>
          </p:cNvSpPr>
          <p:nvPr>
            <p:ph type="sldNum" sz="quarter" idx="12"/>
          </p:nvPr>
        </p:nvSpPr>
        <p:spPr/>
        <p:txBody>
          <a:bodyPr/>
          <a:lstStyle/>
          <a:p>
            <a:fld id="{E4C1D1FC-A1D4-41E0-B3AA-2CFB9C652F48}" type="slidenum">
              <a:rPr lang="en-GB" smtClean="0"/>
              <a:t>‹#›</a:t>
            </a:fld>
            <a:endParaRPr lang="en-GB"/>
          </a:p>
        </p:txBody>
      </p:sp>
    </p:spTree>
    <p:extLst>
      <p:ext uri="{BB962C8B-B14F-4D97-AF65-F5344CB8AC3E}">
        <p14:creationId xmlns:p14="http://schemas.microsoft.com/office/powerpoint/2010/main" val="3265625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2DBC1-65A6-4CF8-8F5D-C250FDFF4B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D2D8DAC-DE7A-4444-9D34-5B841D5B04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46D29D7-7542-4553-8529-FACD0C0AA9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7559DD-4A18-4058-8BCB-4A6ADC377367}"/>
              </a:ext>
            </a:extLst>
          </p:cNvPr>
          <p:cNvSpPr>
            <a:spLocks noGrp="1"/>
          </p:cNvSpPr>
          <p:nvPr>
            <p:ph type="dt" sz="half" idx="10"/>
          </p:nvPr>
        </p:nvSpPr>
        <p:spPr/>
        <p:txBody>
          <a:bodyPr/>
          <a:lstStyle/>
          <a:p>
            <a:fld id="{2B5DCE89-982D-4243-9046-AB7BABB101CF}" type="datetime1">
              <a:rPr lang="en-GB" smtClean="0"/>
              <a:t>24/09/2026</a:t>
            </a:fld>
            <a:endParaRPr lang="en-GB"/>
          </a:p>
        </p:txBody>
      </p:sp>
      <p:sp>
        <p:nvSpPr>
          <p:cNvPr id="6" name="Footer Placeholder 5">
            <a:extLst>
              <a:ext uri="{FF2B5EF4-FFF2-40B4-BE49-F238E27FC236}">
                <a16:creationId xmlns:a16="http://schemas.microsoft.com/office/drawing/2014/main" id="{9929B3D0-E5F3-4170-ADF9-BAB8146C9779}"/>
              </a:ext>
            </a:extLst>
          </p:cNvPr>
          <p:cNvSpPr>
            <a:spLocks noGrp="1"/>
          </p:cNvSpPr>
          <p:nvPr>
            <p:ph type="ftr" sz="quarter" idx="11"/>
          </p:nvPr>
        </p:nvSpPr>
        <p:spPr/>
        <p:txBody>
          <a:bodyPr/>
          <a:lstStyle/>
          <a:p>
            <a:r>
              <a:rPr lang="en-GB"/>
              <a:t>NHS CEP Dementia Innovators Programme 2024</a:t>
            </a:r>
          </a:p>
        </p:txBody>
      </p:sp>
      <p:sp>
        <p:nvSpPr>
          <p:cNvPr id="7" name="Slide Number Placeholder 6">
            <a:extLst>
              <a:ext uri="{FF2B5EF4-FFF2-40B4-BE49-F238E27FC236}">
                <a16:creationId xmlns:a16="http://schemas.microsoft.com/office/drawing/2014/main" id="{5791DC8C-B005-4779-ADFF-88B148BE509B}"/>
              </a:ext>
            </a:extLst>
          </p:cNvPr>
          <p:cNvSpPr>
            <a:spLocks noGrp="1"/>
          </p:cNvSpPr>
          <p:nvPr>
            <p:ph type="sldNum" sz="quarter" idx="12"/>
          </p:nvPr>
        </p:nvSpPr>
        <p:spPr/>
        <p:txBody>
          <a:bodyPr/>
          <a:lstStyle/>
          <a:p>
            <a:fld id="{E4C1D1FC-A1D4-41E0-B3AA-2CFB9C652F48}" type="slidenum">
              <a:rPr lang="en-GB" smtClean="0"/>
              <a:t>‹#›</a:t>
            </a:fld>
            <a:endParaRPr lang="en-GB"/>
          </a:p>
        </p:txBody>
      </p:sp>
    </p:spTree>
    <p:extLst>
      <p:ext uri="{BB962C8B-B14F-4D97-AF65-F5344CB8AC3E}">
        <p14:creationId xmlns:p14="http://schemas.microsoft.com/office/powerpoint/2010/main" val="18464062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99853-F759-41E6-9842-DBCB4119E80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F4F47D5-673B-4797-8C67-2218C2AD71F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BE65324-FBB8-4B11-A8BB-E71A16ED72ED}"/>
              </a:ext>
            </a:extLst>
          </p:cNvPr>
          <p:cNvSpPr>
            <a:spLocks noGrp="1"/>
          </p:cNvSpPr>
          <p:nvPr>
            <p:ph type="dt" sz="half" idx="10"/>
          </p:nvPr>
        </p:nvSpPr>
        <p:spPr/>
        <p:txBody>
          <a:bodyPr/>
          <a:lstStyle/>
          <a:p>
            <a:fld id="{5755A3F8-B32B-4DAB-8A09-C24BF111F6B9}" type="datetime1">
              <a:rPr lang="en-GB" smtClean="0"/>
              <a:t>24/09/2026</a:t>
            </a:fld>
            <a:endParaRPr lang="en-GB"/>
          </a:p>
        </p:txBody>
      </p:sp>
      <p:sp>
        <p:nvSpPr>
          <p:cNvPr id="5" name="Footer Placeholder 4">
            <a:extLst>
              <a:ext uri="{FF2B5EF4-FFF2-40B4-BE49-F238E27FC236}">
                <a16:creationId xmlns:a16="http://schemas.microsoft.com/office/drawing/2014/main" id="{C6ADD2D7-2790-45C3-84E3-802BAE97F8A2}"/>
              </a:ext>
            </a:extLst>
          </p:cNvPr>
          <p:cNvSpPr>
            <a:spLocks noGrp="1"/>
          </p:cNvSpPr>
          <p:nvPr>
            <p:ph type="ftr" sz="quarter" idx="11"/>
          </p:nvPr>
        </p:nvSpPr>
        <p:spPr/>
        <p:txBody>
          <a:bodyPr/>
          <a:lstStyle/>
          <a:p>
            <a:r>
              <a:rPr lang="en-GB"/>
              <a:t>NHS CEP Dementia Innovators Programme 2024</a:t>
            </a:r>
          </a:p>
        </p:txBody>
      </p:sp>
      <p:sp>
        <p:nvSpPr>
          <p:cNvPr id="6" name="Slide Number Placeholder 5">
            <a:extLst>
              <a:ext uri="{FF2B5EF4-FFF2-40B4-BE49-F238E27FC236}">
                <a16:creationId xmlns:a16="http://schemas.microsoft.com/office/drawing/2014/main" id="{6D10D88B-3AA9-41F3-9923-41B4C834E826}"/>
              </a:ext>
            </a:extLst>
          </p:cNvPr>
          <p:cNvSpPr>
            <a:spLocks noGrp="1"/>
          </p:cNvSpPr>
          <p:nvPr>
            <p:ph type="sldNum" sz="quarter" idx="12"/>
          </p:nvPr>
        </p:nvSpPr>
        <p:spPr/>
        <p:txBody>
          <a:bodyPr/>
          <a:lstStyle/>
          <a:p>
            <a:fld id="{E4C1D1FC-A1D4-41E0-B3AA-2CFB9C652F48}" type="slidenum">
              <a:rPr lang="en-GB" smtClean="0"/>
              <a:t>‹#›</a:t>
            </a:fld>
            <a:endParaRPr lang="en-GB"/>
          </a:p>
        </p:txBody>
      </p:sp>
    </p:spTree>
    <p:extLst>
      <p:ext uri="{BB962C8B-B14F-4D97-AF65-F5344CB8AC3E}">
        <p14:creationId xmlns:p14="http://schemas.microsoft.com/office/powerpoint/2010/main" val="12338271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7A33D72-FDB2-4486-A496-34492039FF1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4400C84-8457-47DF-8A28-6F884E7778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5234C70-59D3-4AD0-9363-EF9D2CDAC335}"/>
              </a:ext>
            </a:extLst>
          </p:cNvPr>
          <p:cNvSpPr>
            <a:spLocks noGrp="1"/>
          </p:cNvSpPr>
          <p:nvPr>
            <p:ph type="dt" sz="half" idx="10"/>
          </p:nvPr>
        </p:nvSpPr>
        <p:spPr/>
        <p:txBody>
          <a:bodyPr/>
          <a:lstStyle/>
          <a:p>
            <a:fld id="{D912A003-3B18-40B9-8B31-260A0B1CB319}" type="datetime1">
              <a:rPr lang="en-GB" smtClean="0"/>
              <a:t>24/09/2026</a:t>
            </a:fld>
            <a:endParaRPr lang="en-GB"/>
          </a:p>
        </p:txBody>
      </p:sp>
      <p:sp>
        <p:nvSpPr>
          <p:cNvPr id="5" name="Footer Placeholder 4">
            <a:extLst>
              <a:ext uri="{FF2B5EF4-FFF2-40B4-BE49-F238E27FC236}">
                <a16:creationId xmlns:a16="http://schemas.microsoft.com/office/drawing/2014/main" id="{642205F9-B9F2-4FD9-9EC2-FFB7D4996291}"/>
              </a:ext>
            </a:extLst>
          </p:cNvPr>
          <p:cNvSpPr>
            <a:spLocks noGrp="1"/>
          </p:cNvSpPr>
          <p:nvPr>
            <p:ph type="ftr" sz="quarter" idx="11"/>
          </p:nvPr>
        </p:nvSpPr>
        <p:spPr/>
        <p:txBody>
          <a:bodyPr/>
          <a:lstStyle/>
          <a:p>
            <a:r>
              <a:rPr lang="en-GB"/>
              <a:t>NHS CEP Dementia Innovators Programme 2024</a:t>
            </a:r>
          </a:p>
        </p:txBody>
      </p:sp>
      <p:sp>
        <p:nvSpPr>
          <p:cNvPr id="6" name="Slide Number Placeholder 5">
            <a:extLst>
              <a:ext uri="{FF2B5EF4-FFF2-40B4-BE49-F238E27FC236}">
                <a16:creationId xmlns:a16="http://schemas.microsoft.com/office/drawing/2014/main" id="{7D92837E-5876-4254-8FC9-EF75A53DB170}"/>
              </a:ext>
            </a:extLst>
          </p:cNvPr>
          <p:cNvSpPr>
            <a:spLocks noGrp="1"/>
          </p:cNvSpPr>
          <p:nvPr>
            <p:ph type="sldNum" sz="quarter" idx="12"/>
          </p:nvPr>
        </p:nvSpPr>
        <p:spPr/>
        <p:txBody>
          <a:bodyPr/>
          <a:lstStyle/>
          <a:p>
            <a:fld id="{E4C1D1FC-A1D4-41E0-B3AA-2CFB9C652F48}" type="slidenum">
              <a:rPr lang="en-GB" smtClean="0"/>
              <a:t>‹#›</a:t>
            </a:fld>
            <a:endParaRPr lang="en-GB"/>
          </a:p>
        </p:txBody>
      </p:sp>
    </p:spTree>
    <p:extLst>
      <p:ext uri="{BB962C8B-B14F-4D97-AF65-F5344CB8AC3E}">
        <p14:creationId xmlns:p14="http://schemas.microsoft.com/office/powerpoint/2010/main" val="20464109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A15397E-2D98-4582-B440-210D822320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3C6E59E-C36C-45A5-A882-996FC3D3CED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71C30F5-D2A7-4E09-8CEE-E06964E158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7C1646-BA2A-4F4C-82BD-49212D1F524B}" type="datetime1">
              <a:rPr lang="en-GB" smtClean="0"/>
              <a:t>24/09/2026</a:t>
            </a:fld>
            <a:endParaRPr lang="en-GB"/>
          </a:p>
        </p:txBody>
      </p:sp>
      <p:sp>
        <p:nvSpPr>
          <p:cNvPr id="5" name="Footer Placeholder 4">
            <a:extLst>
              <a:ext uri="{FF2B5EF4-FFF2-40B4-BE49-F238E27FC236}">
                <a16:creationId xmlns:a16="http://schemas.microsoft.com/office/drawing/2014/main" id="{64A14751-5541-4BE6-B011-EF402AFA23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NHS CEP Dementia Innovators Programme 2024</a:t>
            </a:r>
          </a:p>
        </p:txBody>
      </p:sp>
      <p:sp>
        <p:nvSpPr>
          <p:cNvPr id="6" name="Slide Number Placeholder 5">
            <a:extLst>
              <a:ext uri="{FF2B5EF4-FFF2-40B4-BE49-F238E27FC236}">
                <a16:creationId xmlns:a16="http://schemas.microsoft.com/office/drawing/2014/main" id="{D6559B73-C256-48B6-B713-522A21E2CC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C1D1FC-A1D4-41E0-B3AA-2CFB9C652F48}" type="slidenum">
              <a:rPr lang="en-GB" smtClean="0"/>
              <a:t>‹#›</a:t>
            </a:fld>
            <a:endParaRPr lang="en-GB"/>
          </a:p>
        </p:txBody>
      </p:sp>
    </p:spTree>
    <p:extLst>
      <p:ext uri="{BB962C8B-B14F-4D97-AF65-F5344CB8AC3E}">
        <p14:creationId xmlns:p14="http://schemas.microsoft.com/office/powerpoint/2010/main" val="9923931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hyperlink" Target="https://nhscep.com/dementia-innovators-programme-application/" TargetMode="External"/><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hyperlink" Target="https://nhscep.com/dementia_innovators/"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nhscep.com/events/" TargetMode="Externa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nhscep.com/our-values-and-vision/" TargetMode="Externa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NHS LOGO">
            <a:extLst>
              <a:ext uri="{FF2B5EF4-FFF2-40B4-BE49-F238E27FC236}">
                <a16:creationId xmlns:a16="http://schemas.microsoft.com/office/drawing/2014/main" id="{5FDDCE75-FB30-419C-8B40-45E89A584A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35071" y="6047726"/>
            <a:ext cx="899109" cy="360867"/>
          </a:xfrm>
          <a:prstGeom prst="rect">
            <a:avLst/>
          </a:prstGeom>
        </p:spPr>
      </p:pic>
      <p:pic>
        <p:nvPicPr>
          <p:cNvPr id="7" name="Picture 6" descr="ARU LOGO">
            <a:extLst>
              <a:ext uri="{FF2B5EF4-FFF2-40B4-BE49-F238E27FC236}">
                <a16:creationId xmlns:a16="http://schemas.microsoft.com/office/drawing/2014/main" id="{7D815415-17F8-4163-B96D-FC40442914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93354" y="5803037"/>
            <a:ext cx="971603" cy="618435"/>
          </a:xfrm>
          <a:prstGeom prst="rect">
            <a:avLst/>
          </a:prstGeom>
        </p:spPr>
      </p:pic>
      <p:pic>
        <p:nvPicPr>
          <p:cNvPr id="8" name="Picture 7" descr="Logo, NHS Clinical Entrepreneur Programme">
            <a:extLst>
              <a:ext uri="{FF2B5EF4-FFF2-40B4-BE49-F238E27FC236}">
                <a16:creationId xmlns:a16="http://schemas.microsoft.com/office/drawing/2014/main" id="{D6B27D01-0BF1-4B51-8EED-07CF42BFB340}"/>
              </a:ext>
            </a:extLst>
          </p:cNvPr>
          <p:cNvPicPr>
            <a:picLocks noChangeAspect="1"/>
          </p:cNvPicPr>
          <p:nvPr/>
        </p:nvPicPr>
        <p:blipFill rotWithShape="1">
          <a:blip r:embed="rId4">
            <a:extLst>
              <a:ext uri="{28A0092B-C50C-407E-A947-70E740481C1C}">
                <a14:useLocalDpi xmlns:a14="http://schemas.microsoft.com/office/drawing/2010/main" val="0"/>
              </a:ext>
            </a:extLst>
          </a:blip>
          <a:srcRect l="11097" t="33565" r="11690" b="31327"/>
          <a:stretch/>
        </p:blipFill>
        <p:spPr>
          <a:xfrm>
            <a:off x="8458148" y="430898"/>
            <a:ext cx="3165533" cy="863600"/>
          </a:xfrm>
          <a:prstGeom prst="rect">
            <a:avLst/>
          </a:prstGeom>
        </p:spPr>
      </p:pic>
      <p:pic>
        <p:nvPicPr>
          <p:cNvPr id="3" name="Picture 2" descr="A blue text on a black background&#10;&#10;Description automatically generated">
            <a:extLst>
              <a:ext uri="{FF2B5EF4-FFF2-40B4-BE49-F238E27FC236}">
                <a16:creationId xmlns:a16="http://schemas.microsoft.com/office/drawing/2014/main" id="{6E00C144-FB38-16FF-84B1-94382EB180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1342" y="430898"/>
            <a:ext cx="1696486" cy="987355"/>
          </a:xfrm>
          <a:prstGeom prst="rect">
            <a:avLst/>
          </a:prstGeom>
        </p:spPr>
      </p:pic>
      <p:pic>
        <p:nvPicPr>
          <p:cNvPr id="12" name="Picture 11" descr="A person and an older person sitting at a table&#10;&#10;Description automatically generated">
            <a:extLst>
              <a:ext uri="{FF2B5EF4-FFF2-40B4-BE49-F238E27FC236}">
                <a16:creationId xmlns:a16="http://schemas.microsoft.com/office/drawing/2014/main" id="{E993046C-6F35-5B69-01AB-5EFF94525BD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39899" y="2198262"/>
            <a:ext cx="4652101" cy="3101400"/>
          </a:xfrm>
          <a:prstGeom prst="rect">
            <a:avLst/>
          </a:prstGeom>
        </p:spPr>
      </p:pic>
      <p:sp>
        <p:nvSpPr>
          <p:cNvPr id="11" name="Title 1">
            <a:extLst>
              <a:ext uri="{FF2B5EF4-FFF2-40B4-BE49-F238E27FC236}">
                <a16:creationId xmlns:a16="http://schemas.microsoft.com/office/drawing/2014/main" id="{5F612D30-6B92-D5FA-17E0-02A037F12A2B}"/>
              </a:ext>
            </a:extLst>
          </p:cNvPr>
          <p:cNvSpPr>
            <a:spLocks noGrp="1"/>
          </p:cNvSpPr>
          <p:nvPr>
            <p:ph type="ctrTitle"/>
          </p:nvPr>
        </p:nvSpPr>
        <p:spPr>
          <a:xfrm>
            <a:off x="0" y="2198262"/>
            <a:ext cx="12192000" cy="3101400"/>
          </a:xfrm>
          <a:gradFill flip="none" rotWithShape="1">
            <a:gsLst>
              <a:gs pos="21000">
                <a:schemeClr val="accent5">
                  <a:lumMod val="5000"/>
                  <a:lumOff val="95000"/>
                  <a:alpha val="0"/>
                </a:schemeClr>
              </a:gs>
              <a:gs pos="36000">
                <a:schemeClr val="accent5">
                  <a:lumMod val="45000"/>
                  <a:lumOff val="55000"/>
                </a:schemeClr>
              </a:gs>
              <a:gs pos="98000">
                <a:srgbClr val="002060"/>
              </a:gs>
              <a:gs pos="51000">
                <a:srgbClr val="7293C1"/>
              </a:gs>
              <a:gs pos="64000">
                <a:srgbClr val="2F5496"/>
              </a:gs>
            </a:gsLst>
            <a:lin ang="10800000" scaled="1"/>
            <a:tileRect/>
          </a:gradFill>
          <a:ln>
            <a:solidFill>
              <a:srgbClr val="E6E6E6"/>
            </a:solidFill>
          </a:ln>
        </p:spPr>
        <p:txBody>
          <a:bodyPr>
            <a:normAutofit/>
          </a:bodyPr>
          <a:lstStyle/>
          <a:p>
            <a:pPr algn="l"/>
            <a:br>
              <a:rPr lang="en-GB" sz="4400" b="1" kern="0" dirty="0">
                <a:latin typeface="ARU Raleway"/>
                <a:ea typeface="Yu Gothic Light" panose="020B0300000000000000" pitchFamily="34" charset="-128"/>
                <a:cs typeface="Arial" panose="020B0604020202020204" pitchFamily="34" charset="0"/>
              </a:rPr>
            </a:br>
            <a:endParaRPr lang="en-GB" sz="4000" dirty="0">
              <a:latin typeface="ARU Raisonne DemiBold" panose="020B0703040202040103" pitchFamily="34" charset="0"/>
            </a:endParaRPr>
          </a:p>
        </p:txBody>
      </p:sp>
      <p:sp>
        <p:nvSpPr>
          <p:cNvPr id="2" name="TextBox 1">
            <a:extLst>
              <a:ext uri="{FF2B5EF4-FFF2-40B4-BE49-F238E27FC236}">
                <a16:creationId xmlns:a16="http://schemas.microsoft.com/office/drawing/2014/main" id="{8D7CD24F-950F-CA9F-795F-736C6757B183}"/>
              </a:ext>
            </a:extLst>
          </p:cNvPr>
          <p:cNvSpPr txBox="1"/>
          <p:nvPr/>
        </p:nvSpPr>
        <p:spPr>
          <a:xfrm>
            <a:off x="778948" y="2680991"/>
            <a:ext cx="6647087" cy="2246769"/>
          </a:xfrm>
          <a:prstGeom prst="rect">
            <a:avLst/>
          </a:prstGeom>
          <a:noFill/>
        </p:spPr>
        <p:txBody>
          <a:bodyPr wrap="square" rtlCol="0">
            <a:spAutoFit/>
          </a:bodyPr>
          <a:lstStyle/>
          <a:p>
            <a:r>
              <a:rPr lang="en-GB" sz="3600" b="1" kern="0" dirty="0">
                <a:solidFill>
                  <a:schemeClr val="bg1"/>
                </a:solidFill>
                <a:latin typeface="Barlow" panose="00000500000000000000" pitchFamily="2" charset="0"/>
                <a:ea typeface="Yu Gothic Light"/>
                <a:cs typeface="Arial"/>
              </a:rPr>
              <a:t>DEMENTIA INNOVATORS PROGRAMME</a:t>
            </a:r>
            <a:br>
              <a:rPr lang="en-GB" sz="3600" b="1" kern="0" dirty="0">
                <a:solidFill>
                  <a:schemeClr val="bg1"/>
                </a:solidFill>
                <a:latin typeface="Barlow" panose="00000500000000000000" pitchFamily="2" charset="0"/>
                <a:ea typeface="Yu Gothic Light"/>
                <a:cs typeface="Arial"/>
              </a:rPr>
            </a:br>
            <a:r>
              <a:rPr lang="en-GB" sz="3200" b="1" kern="0" dirty="0">
                <a:solidFill>
                  <a:schemeClr val="bg1"/>
                </a:solidFill>
                <a:latin typeface="Barlow" panose="00000500000000000000" pitchFamily="2" charset="0"/>
                <a:ea typeface="Yu Gothic Light"/>
                <a:cs typeface="Arial"/>
              </a:rPr>
              <a:t>Application Guidance </a:t>
            </a:r>
            <a:br>
              <a:rPr lang="en-GB" sz="3600" b="1" kern="0" dirty="0">
                <a:solidFill>
                  <a:srgbClr val="002D88"/>
                </a:solidFill>
                <a:latin typeface="Barlow" panose="00000500000000000000" pitchFamily="2" charset="0"/>
                <a:ea typeface="Yu Gothic Light"/>
                <a:cs typeface="Arial"/>
              </a:rPr>
            </a:br>
            <a:r>
              <a:rPr lang="en-GB" b="1" kern="0" dirty="0">
                <a:solidFill>
                  <a:schemeClr val="bg1"/>
                </a:solidFill>
                <a:latin typeface="Barlow" panose="00000500000000000000" pitchFamily="2" charset="0"/>
                <a:ea typeface="Yu Gothic Light"/>
                <a:cs typeface="Arial"/>
              </a:rPr>
              <a:t>NHS Clinical Entrepreneur Programme </a:t>
            </a:r>
            <a:br>
              <a:rPr lang="en-GB" sz="2000" b="1" kern="0">
                <a:solidFill>
                  <a:srgbClr val="00B0F0"/>
                </a:solidFill>
                <a:latin typeface="Barlow" panose="00000500000000000000" pitchFamily="2" charset="0"/>
                <a:ea typeface="Yu Gothic Light"/>
                <a:cs typeface="Arial"/>
              </a:rPr>
            </a:br>
            <a:r>
              <a:rPr lang="en-GB" b="1" kern="0">
                <a:solidFill>
                  <a:srgbClr val="8EC0E3"/>
                </a:solidFill>
                <a:latin typeface="Barlow" panose="00000500000000000000" pitchFamily="2" charset="0"/>
                <a:ea typeface="Yu Gothic Light"/>
                <a:cs typeface="Arial"/>
              </a:rPr>
              <a:t>2026</a:t>
            </a:r>
            <a:endParaRPr lang="en-GB" dirty="0"/>
          </a:p>
        </p:txBody>
      </p:sp>
    </p:spTree>
    <p:extLst>
      <p:ext uri="{BB962C8B-B14F-4D97-AF65-F5344CB8AC3E}">
        <p14:creationId xmlns:p14="http://schemas.microsoft.com/office/powerpoint/2010/main" val="13855544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7469636-7CDE-46D5-977D-9E641AE55F60}"/>
              </a:ext>
            </a:extLst>
          </p:cNvPr>
          <p:cNvSpPr>
            <a:spLocks noGrp="1"/>
          </p:cNvSpPr>
          <p:nvPr>
            <p:ph type="ctrTitle"/>
          </p:nvPr>
        </p:nvSpPr>
        <p:spPr>
          <a:xfrm>
            <a:off x="541650" y="1358341"/>
            <a:ext cx="11505383" cy="560588"/>
          </a:xfrm>
        </p:spPr>
        <p:txBody>
          <a:bodyPr>
            <a:noAutofit/>
          </a:bodyPr>
          <a:lstStyle/>
          <a:p>
            <a:pPr marL="0" marR="0" algn="l">
              <a:lnSpc>
                <a:spcPct val="100000"/>
              </a:lnSpc>
              <a:spcBef>
                <a:spcPts val="0"/>
              </a:spcBef>
              <a:spcAft>
                <a:spcPts val="0"/>
              </a:spcAft>
            </a:pPr>
            <a:r>
              <a:rPr lang="en-GB" sz="4800" b="1" kern="0" dirty="0">
                <a:solidFill>
                  <a:srgbClr val="002D88"/>
                </a:solidFill>
                <a:effectLst/>
                <a:latin typeface="Barlow"/>
                <a:ea typeface="Yu Gothic Light"/>
                <a:cs typeface="Arial"/>
              </a:rPr>
              <a:t>Introduction</a:t>
            </a:r>
            <a:br>
              <a:rPr lang="en-GB" sz="2400" dirty="0">
                <a:effectLst/>
                <a:latin typeface="Calibri" panose="020F0502020204030204" pitchFamily="34" charset="0"/>
                <a:ea typeface="Calibri" panose="020F0502020204030204" pitchFamily="34" charset="0"/>
                <a:cs typeface="Arial" panose="020B0604020202020204" pitchFamily="34" charset="0"/>
              </a:rPr>
            </a:br>
            <a:r>
              <a:rPr lang="en-GB" sz="2000" b="1" dirty="0">
                <a:solidFill>
                  <a:srgbClr val="002D88"/>
                </a:solidFill>
                <a:effectLst/>
                <a:latin typeface="Barlow"/>
                <a:ea typeface="Yu Gothic Light"/>
                <a:cs typeface="Arial"/>
              </a:rPr>
              <a:t>This guidance aims to support all potential applicants when applying for the NHS</a:t>
            </a:r>
            <a:r>
              <a:rPr lang="en-GB" sz="2000" b="1" dirty="0">
                <a:solidFill>
                  <a:srgbClr val="002D88"/>
                </a:solidFill>
                <a:latin typeface="Barlow"/>
                <a:ea typeface="Yu Gothic Light"/>
                <a:cs typeface="Arial"/>
              </a:rPr>
              <a:t> CEP Dementia Innovators Programme</a:t>
            </a:r>
            <a:r>
              <a:rPr lang="en-GB" sz="2000" b="1" dirty="0">
                <a:solidFill>
                  <a:srgbClr val="002D88"/>
                </a:solidFill>
                <a:effectLst/>
                <a:latin typeface="Barlow"/>
                <a:ea typeface="Yu Gothic Light"/>
                <a:cs typeface="Arial"/>
              </a:rPr>
              <a:t>, exploring  assessment questions, top tips and further information.</a:t>
            </a:r>
            <a:endParaRPr lang="en-GB" sz="2000" dirty="0">
              <a:solidFill>
                <a:srgbClr val="002D88"/>
              </a:solidFill>
              <a:latin typeface="Barlow"/>
              <a:ea typeface="Yu Gothic Light"/>
              <a:cs typeface="Arial"/>
            </a:endParaRPr>
          </a:p>
        </p:txBody>
      </p:sp>
      <p:pic>
        <p:nvPicPr>
          <p:cNvPr id="8" name="Picture 7" descr="NHS CEP Logo&#10;">
            <a:extLst>
              <a:ext uri="{FF2B5EF4-FFF2-40B4-BE49-F238E27FC236}">
                <a16:creationId xmlns:a16="http://schemas.microsoft.com/office/drawing/2014/main" id="{D6B27D01-0BF1-4B51-8EED-07CF42BFB340}"/>
              </a:ext>
            </a:extLst>
          </p:cNvPr>
          <p:cNvPicPr>
            <a:picLocks noChangeAspect="1"/>
          </p:cNvPicPr>
          <p:nvPr/>
        </p:nvPicPr>
        <p:blipFill rotWithShape="1">
          <a:blip r:embed="rId2">
            <a:extLst>
              <a:ext uri="{28A0092B-C50C-407E-A947-70E740481C1C}">
                <a14:useLocalDpi xmlns:a14="http://schemas.microsoft.com/office/drawing/2010/main" val="0"/>
              </a:ext>
            </a:extLst>
          </a:blip>
          <a:srcRect l="11097" t="33565" r="11690" b="31327"/>
          <a:stretch/>
        </p:blipFill>
        <p:spPr>
          <a:xfrm>
            <a:off x="8458148" y="386294"/>
            <a:ext cx="3165533" cy="863600"/>
          </a:xfrm>
          <a:prstGeom prst="rect">
            <a:avLst/>
          </a:prstGeom>
        </p:spPr>
      </p:pic>
      <p:sp>
        <p:nvSpPr>
          <p:cNvPr id="6" name="Subtitle 2">
            <a:extLst>
              <a:ext uri="{FF2B5EF4-FFF2-40B4-BE49-F238E27FC236}">
                <a16:creationId xmlns:a16="http://schemas.microsoft.com/office/drawing/2014/main" id="{7E6741ED-B43D-C0A8-0B36-889AF9BF2118}"/>
              </a:ext>
            </a:extLst>
          </p:cNvPr>
          <p:cNvSpPr>
            <a:spLocks noGrp="1"/>
          </p:cNvSpPr>
          <p:nvPr>
            <p:ph type="subTitle" idx="1"/>
          </p:nvPr>
        </p:nvSpPr>
        <p:spPr>
          <a:xfrm>
            <a:off x="541650" y="2027376"/>
            <a:ext cx="11266377" cy="4645027"/>
          </a:xfrm>
        </p:spPr>
        <p:txBody>
          <a:bodyPr vert="horz" lIns="91440" tIns="45720" rIns="91440" bIns="45720" numCol="2" spcCol="360000" rtlCol="0" anchor="t">
            <a:normAutofit fontScale="55000" lnSpcReduction="20000"/>
          </a:bodyPr>
          <a:lstStyle/>
          <a:p>
            <a:pPr algn="l">
              <a:lnSpc>
                <a:spcPct val="120000"/>
              </a:lnSpc>
            </a:pPr>
            <a:r>
              <a:rPr lang="en-GB" sz="2000" b="1" dirty="0">
                <a:solidFill>
                  <a:srgbClr val="000000"/>
                </a:solidFill>
                <a:effectLst/>
                <a:latin typeface="Barlow" panose="00000500000000000000" pitchFamily="2" charset="0"/>
                <a:ea typeface="Raleway" panose="020B0503030101060003" pitchFamily="34" charset="0"/>
                <a:cs typeface="Raleway" panose="020B0503030101060003" pitchFamily="34" charset="0"/>
              </a:rPr>
              <a:t>I</a:t>
            </a:r>
            <a:r>
              <a:rPr lang="en-GB" sz="2300" b="1" dirty="0">
                <a:solidFill>
                  <a:srgbClr val="000000"/>
                </a:solidFill>
                <a:effectLst/>
                <a:latin typeface="Barlow" panose="00000500000000000000" pitchFamily="2" charset="0"/>
                <a:ea typeface="Raleway" panose="020B0503030101060003" pitchFamily="34" charset="0"/>
                <a:cs typeface="Raleway" panose="020B0503030101060003" pitchFamily="34" charset="0"/>
              </a:rPr>
              <a:t>mportant initial checks: </a:t>
            </a:r>
            <a:endParaRPr lang="en-GB" sz="2300" dirty="0">
              <a:solidFill>
                <a:srgbClr val="000000"/>
              </a:solidFill>
              <a:effectLst/>
              <a:latin typeface="Barlow" panose="00000500000000000000" pitchFamily="2" charset="0"/>
              <a:ea typeface="Raleway" panose="020B0503030101060003" pitchFamily="34" charset="0"/>
              <a:cs typeface="Raleway" panose="020B0503030101060003" pitchFamily="34" charset="0"/>
            </a:endParaRPr>
          </a:p>
          <a:p>
            <a:pPr algn="l">
              <a:lnSpc>
                <a:spcPct val="120000"/>
              </a:lnSpc>
            </a:pPr>
            <a:r>
              <a:rPr lang="en-GB" sz="2300" b="1" dirty="0">
                <a:solidFill>
                  <a:srgbClr val="00B0F0"/>
                </a:solidFill>
                <a:effectLst/>
                <a:latin typeface="Barlow" panose="00000500000000000000" pitchFamily="2" charset="0"/>
                <a:ea typeface="Raleway" panose="020B0503030101060003" pitchFamily="34" charset="0"/>
                <a:cs typeface="Raleway" panose="020B0503030101060003" pitchFamily="34" charset="0"/>
              </a:rPr>
              <a:t>Are you eligible to apply? ​</a:t>
            </a:r>
            <a:endParaRPr lang="en-GB" sz="2300" dirty="0">
              <a:solidFill>
                <a:srgbClr val="000000"/>
              </a:solidFill>
              <a:effectLst/>
              <a:latin typeface="Barlow" panose="00000500000000000000" pitchFamily="2" charset="0"/>
              <a:ea typeface="Raleway" panose="020B0503030101060003" pitchFamily="34" charset="0"/>
              <a:cs typeface="Raleway" panose="020B0503030101060003" pitchFamily="34" charset="0"/>
            </a:endParaRPr>
          </a:p>
          <a:p>
            <a:pPr algn="l">
              <a:lnSpc>
                <a:spcPct val="120000"/>
              </a:lnSpc>
            </a:pPr>
            <a:r>
              <a:rPr lang="en-GB" sz="2300" dirty="0">
                <a:solidFill>
                  <a:srgbClr val="000000"/>
                </a:solidFill>
                <a:effectLst/>
                <a:latin typeface="Barlow"/>
                <a:ea typeface="Raleway" panose="020B0503030101060003" pitchFamily="34" charset="0"/>
                <a:cs typeface="Raleway" panose="020B0503030101060003" pitchFamily="34" charset="0"/>
              </a:rPr>
              <a:t>We are interested in receiving applications from professionals both within and outside the NHS. If you have an idea that could help improve the lives of people affected by dementia, and work in health, social care, or provide frontline health support for those living with dementia, we are interested in hearing your ideas.</a:t>
            </a:r>
          </a:p>
          <a:p>
            <a:pPr algn="l">
              <a:lnSpc>
                <a:spcPct val="120000"/>
              </a:lnSpc>
            </a:pPr>
            <a:r>
              <a:rPr lang="en-GB" sz="2300" dirty="0">
                <a:solidFill>
                  <a:srgbClr val="000000"/>
                </a:solidFill>
                <a:effectLst/>
                <a:latin typeface="Barlow"/>
                <a:ea typeface="Raleway" panose="020B0503030101060003" pitchFamily="34" charset="0"/>
                <a:cs typeface="Raleway" panose="020B0503030101060003" pitchFamily="34" charset="0"/>
              </a:rPr>
              <a:t>This includes allied health professionals, social care professionals, admiral nurses, care home staff, hospice staff, dieticians, opticians, podiatrists, etc.</a:t>
            </a:r>
          </a:p>
          <a:p>
            <a:pPr algn="l">
              <a:lnSpc>
                <a:spcPct val="120000"/>
              </a:lnSpc>
            </a:pPr>
            <a:r>
              <a:rPr lang="en-GB" sz="2300" dirty="0">
                <a:solidFill>
                  <a:srgbClr val="000000"/>
                </a:solidFill>
                <a:effectLst/>
                <a:latin typeface="Barlow"/>
                <a:ea typeface="Raleway" panose="020B0503030101060003" pitchFamily="34" charset="0"/>
                <a:cs typeface="Raleway" panose="020B0503030101060003" pitchFamily="34" charset="0"/>
              </a:rPr>
              <a:t>All NHS and non-NHS (e.g. private, charity sector) staff working in health, social care or those providing frontline health support for those living with dementia and those providing NHS Services such as: GP’s, dentists, pharmacists, physios, are welcome to apply, including those in both clinical and non-clinical roles.</a:t>
            </a:r>
            <a:r>
              <a:rPr lang="en-GB" sz="2300" dirty="0">
                <a:solidFill>
                  <a:srgbClr val="000000"/>
                </a:solidFill>
                <a:latin typeface="Barlow"/>
                <a:ea typeface="Raleway" panose="020B0503030101060003" pitchFamily="34" charset="0"/>
                <a:cs typeface="Raleway" panose="020B0503030101060003" pitchFamily="34" charset="0"/>
              </a:rPr>
              <a:t>www</a:t>
            </a:r>
            <a:r>
              <a:rPr lang="en-GB" sz="2300" dirty="0">
                <a:solidFill>
                  <a:srgbClr val="000000"/>
                </a:solidFill>
                <a:effectLst/>
                <a:latin typeface="Barlow"/>
                <a:ea typeface="Raleway" panose="020B0503030101060003" pitchFamily="34" charset="0"/>
                <a:cs typeface="Raleway" panose="020B0503030101060003" pitchFamily="34" charset="0"/>
              </a:rPr>
              <a:t>.nhscep.com/apply-now). Please </a:t>
            </a:r>
            <a:r>
              <a:rPr lang="en-GB" sz="2300" dirty="0">
                <a:solidFill>
                  <a:srgbClr val="000000"/>
                </a:solidFill>
                <a:latin typeface="Barlow"/>
                <a:ea typeface="Raleway" panose="020B0503030101060003" pitchFamily="34" charset="0"/>
                <a:cs typeface="Raleway" panose="020B0503030101060003" pitchFamily="34" charset="0"/>
              </a:rPr>
              <a:t>read the</a:t>
            </a:r>
            <a:r>
              <a:rPr lang="en-GB" sz="2300" dirty="0">
                <a:solidFill>
                  <a:srgbClr val="000000"/>
                </a:solidFill>
                <a:effectLst/>
                <a:latin typeface="Barlow"/>
                <a:ea typeface="Raleway" panose="020B0503030101060003" pitchFamily="34" charset="0"/>
                <a:cs typeface="Raleway" panose="020B0503030101060003" pitchFamily="34" charset="0"/>
              </a:rPr>
              <a:t> eligibility criteria carefully, as applications from individuals not working within the NHS or </a:t>
            </a:r>
            <a:r>
              <a:rPr lang="en-GB" sz="2300" dirty="0">
                <a:solidFill>
                  <a:srgbClr val="000000"/>
                </a:solidFill>
                <a:latin typeface="Barlow"/>
                <a:ea typeface="Raleway" panose="020B0503030101060003" pitchFamily="34" charset="0"/>
                <a:cs typeface="Raleway" panose="020B0503030101060003" pitchFamily="34" charset="0"/>
              </a:rPr>
              <a:t>from individuals who </a:t>
            </a:r>
            <a:r>
              <a:rPr lang="en-GB" sz="2300" dirty="0">
                <a:solidFill>
                  <a:srgbClr val="000000"/>
                </a:solidFill>
                <a:effectLst/>
                <a:latin typeface="Barlow"/>
                <a:ea typeface="Raleway" panose="020B0503030101060003" pitchFamily="34" charset="0"/>
                <a:cs typeface="Raleway" panose="020B0503030101060003" pitchFamily="34" charset="0"/>
              </a:rPr>
              <a:t>do not fall into the categories outlined on our website will not be considered.  You can find a full list on our website </a:t>
            </a:r>
            <a:r>
              <a:rPr lang="en-GB" sz="2300" dirty="0">
                <a:solidFill>
                  <a:srgbClr val="000000"/>
                </a:solidFill>
                <a:effectLst/>
                <a:latin typeface="Barlow"/>
                <a:ea typeface="Raleway" panose="020B0503030101060003" pitchFamily="34" charset="0"/>
                <a:cs typeface="Raleway" panose="020B0503030101060003" pitchFamily="34" charset="0"/>
                <a:hlinkClick r:id="rId3"/>
              </a:rPr>
              <a:t>https://nhscep.com/dementia-innovators-programme-application/</a:t>
            </a:r>
            <a:r>
              <a:rPr lang="en-GB" sz="2300" dirty="0">
                <a:solidFill>
                  <a:srgbClr val="000000"/>
                </a:solidFill>
                <a:effectLst/>
                <a:latin typeface="Barlow"/>
                <a:ea typeface="Raleway" panose="020B0503030101060003" pitchFamily="34" charset="0"/>
                <a:cs typeface="Raleway" panose="020B0503030101060003" pitchFamily="34" charset="0"/>
              </a:rPr>
              <a:t> </a:t>
            </a:r>
          </a:p>
          <a:p>
            <a:pPr algn="l">
              <a:lnSpc>
                <a:spcPct val="120000"/>
              </a:lnSpc>
            </a:pPr>
            <a:r>
              <a:rPr lang="en-GB" sz="2300" dirty="0">
                <a:solidFill>
                  <a:srgbClr val="000000"/>
                </a:solidFill>
                <a:effectLst/>
                <a:latin typeface="Barlow"/>
                <a:ea typeface="Raleway" panose="020B0503030101060003" pitchFamily="34" charset="0"/>
                <a:cs typeface="Raleway" panose="020B0503030101060003" pitchFamily="34" charset="0"/>
              </a:rPr>
              <a:t>Please </a:t>
            </a:r>
            <a:r>
              <a:rPr lang="en-GB" sz="2300" dirty="0">
                <a:solidFill>
                  <a:srgbClr val="000000"/>
                </a:solidFill>
                <a:latin typeface="Barlow"/>
                <a:ea typeface="Raleway" panose="020B0503030101060003" pitchFamily="34" charset="0"/>
                <a:cs typeface="Raleway" panose="020B0503030101060003" pitchFamily="34" charset="0"/>
              </a:rPr>
              <a:t>read the</a:t>
            </a:r>
            <a:r>
              <a:rPr lang="en-GB" sz="2300" dirty="0">
                <a:solidFill>
                  <a:srgbClr val="000000"/>
                </a:solidFill>
                <a:effectLst/>
                <a:latin typeface="Barlow"/>
                <a:ea typeface="Raleway" panose="020B0503030101060003" pitchFamily="34" charset="0"/>
                <a:cs typeface="Raleway" panose="020B0503030101060003" pitchFamily="34" charset="0"/>
              </a:rPr>
              <a:t> eligibility questions carefully before proceeding. </a:t>
            </a:r>
          </a:p>
          <a:p>
            <a:pPr algn="l">
              <a:lnSpc>
                <a:spcPct val="120000"/>
              </a:lnSpc>
            </a:pPr>
            <a:r>
              <a:rPr lang="en-GB" sz="2300" b="1" dirty="0">
                <a:solidFill>
                  <a:srgbClr val="00B0F0"/>
                </a:solidFill>
                <a:effectLst/>
                <a:latin typeface="Barlow" panose="00000500000000000000" pitchFamily="2" charset="0"/>
                <a:ea typeface="Raleway" panose="020B0503030101060003" pitchFamily="34" charset="0"/>
                <a:cs typeface="Raleway" panose="020B0503030101060003" pitchFamily="34" charset="0"/>
              </a:rPr>
              <a:t>Have you read about the programme and what it offers? ​</a:t>
            </a:r>
            <a:endParaRPr lang="en-GB" sz="2300" dirty="0">
              <a:solidFill>
                <a:srgbClr val="000000"/>
              </a:solidFill>
              <a:effectLst/>
              <a:latin typeface="Barlow" panose="00000500000000000000" pitchFamily="2" charset="0"/>
              <a:ea typeface="Raleway" panose="020B0503030101060003" pitchFamily="34" charset="0"/>
              <a:cs typeface="Raleway" panose="020B0503030101060003" pitchFamily="34" charset="0"/>
            </a:endParaRPr>
          </a:p>
          <a:p>
            <a:pPr algn="l">
              <a:lnSpc>
                <a:spcPct val="120000"/>
              </a:lnSpc>
            </a:pPr>
            <a:r>
              <a:rPr lang="en-GB" sz="2300" dirty="0">
                <a:solidFill>
                  <a:srgbClr val="000000"/>
                </a:solidFill>
                <a:effectLst/>
                <a:latin typeface="Barlow" panose="00000500000000000000" pitchFamily="2" charset="0"/>
                <a:ea typeface="Raleway" panose="020B0503030101060003" pitchFamily="34" charset="0"/>
                <a:cs typeface="Raleway" panose="020B0503030101060003" pitchFamily="34" charset="0"/>
              </a:rPr>
              <a:t>The Dementia Innovators </a:t>
            </a:r>
            <a:r>
              <a:rPr lang="en-GB" sz="2300" dirty="0">
                <a:solidFill>
                  <a:srgbClr val="000000"/>
                </a:solidFill>
                <a:latin typeface="Barlow" panose="00000500000000000000" pitchFamily="2" charset="0"/>
                <a:ea typeface="Raleway" panose="020B0503030101060003" pitchFamily="34" charset="0"/>
                <a:cs typeface="Raleway" panose="020B0503030101060003" pitchFamily="34" charset="0"/>
              </a:rPr>
              <a:t>P</a:t>
            </a:r>
            <a:r>
              <a:rPr lang="en-GB" sz="2300" dirty="0">
                <a:solidFill>
                  <a:srgbClr val="000000"/>
                </a:solidFill>
                <a:effectLst/>
                <a:latin typeface="Barlow" panose="00000500000000000000" pitchFamily="2" charset="0"/>
                <a:ea typeface="Raleway" panose="020B0503030101060003" pitchFamily="34" charset="0"/>
                <a:cs typeface="Raleway" panose="020B0503030101060003" pitchFamily="34" charset="0"/>
              </a:rPr>
              <a:t>rogramme is programme from the CEP is a 1-year </a:t>
            </a:r>
            <a:r>
              <a:rPr lang="en-GB" sz="2300" dirty="0">
                <a:solidFill>
                  <a:srgbClr val="000000"/>
                </a:solidFill>
                <a:latin typeface="Barlow" panose="00000500000000000000" pitchFamily="2" charset="0"/>
                <a:ea typeface="Raleway" panose="020B0503030101060003" pitchFamily="34" charset="0"/>
                <a:cs typeface="Raleway" panose="020B0503030101060003" pitchFamily="34" charset="0"/>
              </a:rPr>
              <a:t>part time programme</a:t>
            </a:r>
            <a:r>
              <a:rPr lang="en-GB" sz="2300" dirty="0">
                <a:solidFill>
                  <a:srgbClr val="000000"/>
                </a:solidFill>
                <a:effectLst/>
                <a:latin typeface="Barlow" panose="00000500000000000000" pitchFamily="2" charset="0"/>
                <a:ea typeface="Raleway" panose="020B0503030101060003" pitchFamily="34" charset="0"/>
                <a:cs typeface="Raleway" panose="020B0503030101060003" pitchFamily="34" charset="0"/>
              </a:rPr>
              <a:t>. It is not an application for employment, and we do not offer funding. The programme is completely free to those who are successful, however you will be responsible for funding your own travel and accommodation to in-person events.​</a:t>
            </a:r>
          </a:p>
          <a:p>
            <a:pPr algn="l">
              <a:lnSpc>
                <a:spcPct val="120000"/>
              </a:lnSpc>
            </a:pPr>
            <a:r>
              <a:rPr lang="en-GB" sz="2300" dirty="0">
                <a:solidFill>
                  <a:srgbClr val="000000"/>
                </a:solidFill>
                <a:effectLst/>
                <a:latin typeface="Barlow" panose="00000500000000000000" pitchFamily="2" charset="0"/>
                <a:ea typeface="Raleway" panose="020B0503030101060003" pitchFamily="34" charset="0"/>
                <a:cs typeface="Raleway" panose="020B0503030101060003" pitchFamily="34" charset="0"/>
              </a:rPr>
              <a:t>You can read more about the Dementia Innovators </a:t>
            </a:r>
            <a:r>
              <a:rPr lang="en-GB" sz="2300" dirty="0">
                <a:solidFill>
                  <a:srgbClr val="000000"/>
                </a:solidFill>
                <a:latin typeface="Barlow" panose="00000500000000000000" pitchFamily="2" charset="0"/>
                <a:ea typeface="Raleway" panose="020B0503030101060003" pitchFamily="34" charset="0"/>
                <a:cs typeface="Raleway" panose="020B0503030101060003" pitchFamily="34" charset="0"/>
              </a:rPr>
              <a:t>P</a:t>
            </a:r>
            <a:r>
              <a:rPr lang="en-GB" sz="2300" dirty="0">
                <a:solidFill>
                  <a:srgbClr val="000000"/>
                </a:solidFill>
                <a:effectLst/>
                <a:latin typeface="Barlow" panose="00000500000000000000" pitchFamily="2" charset="0"/>
                <a:ea typeface="Raleway" panose="020B0503030101060003" pitchFamily="34" charset="0"/>
                <a:cs typeface="Raleway" panose="020B0503030101060003" pitchFamily="34" charset="0"/>
              </a:rPr>
              <a:t>rogramme on our website: </a:t>
            </a:r>
            <a:r>
              <a:rPr lang="en-GB" sz="2300" dirty="0">
                <a:solidFill>
                  <a:srgbClr val="000000"/>
                </a:solidFill>
                <a:effectLst/>
                <a:latin typeface="Barlow" panose="00000500000000000000" pitchFamily="2" charset="0"/>
                <a:ea typeface="Raleway" panose="020B0503030101060003" pitchFamily="34" charset="0"/>
                <a:cs typeface="Raleway" panose="020B0503030101060003" pitchFamily="34" charset="0"/>
                <a:hlinkClick r:id="rId4"/>
              </a:rPr>
              <a:t>https://nhscep.com/dementia_innovators/</a:t>
            </a:r>
            <a:endParaRPr lang="en-GB" sz="2300" b="1" dirty="0">
              <a:solidFill>
                <a:srgbClr val="00B0F0"/>
              </a:solidFill>
              <a:effectLst/>
              <a:latin typeface="Barlow" panose="00000500000000000000" pitchFamily="2" charset="0"/>
              <a:ea typeface="Raleway" panose="020B0503030101060003" pitchFamily="34" charset="0"/>
              <a:cs typeface="Raleway" panose="020B0503030101060003" pitchFamily="34" charset="0"/>
            </a:endParaRPr>
          </a:p>
          <a:p>
            <a:pPr algn="l">
              <a:lnSpc>
                <a:spcPct val="120000"/>
              </a:lnSpc>
            </a:pPr>
            <a:r>
              <a:rPr lang="en-GB" sz="2300" b="1" dirty="0">
                <a:solidFill>
                  <a:srgbClr val="00B0F0"/>
                </a:solidFill>
                <a:effectLst/>
                <a:latin typeface="Barlow" panose="00000500000000000000" pitchFamily="2" charset="0"/>
                <a:ea typeface="Raleway" panose="020B0503030101060003" pitchFamily="34" charset="0"/>
                <a:cs typeface="Raleway" panose="020B0503030101060003" pitchFamily="34" charset="0"/>
              </a:rPr>
              <a:t>What are we looking for in an application?</a:t>
            </a:r>
            <a:endParaRPr lang="en-GB" sz="2300" dirty="0">
              <a:solidFill>
                <a:srgbClr val="000000"/>
              </a:solidFill>
              <a:effectLst/>
              <a:latin typeface="Barlow" panose="00000500000000000000" pitchFamily="2" charset="0"/>
              <a:ea typeface="Raleway" panose="020B0503030101060003" pitchFamily="34" charset="0"/>
              <a:cs typeface="Raleway" panose="020B0503030101060003" pitchFamily="34" charset="0"/>
            </a:endParaRPr>
          </a:p>
          <a:p>
            <a:pPr algn="l">
              <a:lnSpc>
                <a:spcPct val="120000"/>
              </a:lnSpc>
            </a:pPr>
            <a:r>
              <a:rPr lang="en-GB" sz="2300" dirty="0">
                <a:solidFill>
                  <a:srgbClr val="000000"/>
                </a:solidFill>
                <a:latin typeface="Barlow" panose="00000500000000000000" pitchFamily="2" charset="0"/>
                <a:ea typeface="Raleway" panose="020B0503030101060003" pitchFamily="34" charset="0"/>
                <a:cs typeface="Raleway" panose="020B0503030101060003" pitchFamily="34" charset="0"/>
              </a:rPr>
              <a:t>All applications are scored exploring these 4 main areas:</a:t>
            </a:r>
          </a:p>
          <a:p>
            <a:pPr algn="l">
              <a:lnSpc>
                <a:spcPct val="120000"/>
              </a:lnSpc>
            </a:pPr>
            <a:r>
              <a:rPr lang="en-GB" sz="2300" dirty="0">
                <a:solidFill>
                  <a:srgbClr val="000000"/>
                </a:solidFill>
                <a:effectLst/>
                <a:latin typeface="Barlow"/>
                <a:ea typeface="Raleway" panose="020B0503030101060003" pitchFamily="34" charset="0"/>
                <a:cs typeface="Raleway" panose="020B0503030101060003" pitchFamily="34" charset="0"/>
              </a:rPr>
              <a:t>The applicant needs to have researched the problem and show that their idea is worth pursuing</a:t>
            </a:r>
            <a:r>
              <a:rPr lang="en-GB" sz="2300" dirty="0">
                <a:solidFill>
                  <a:srgbClr val="000000"/>
                </a:solidFill>
                <a:latin typeface="Barlow"/>
                <a:ea typeface="Raleway" panose="020B0503030101060003" pitchFamily="34" charset="0"/>
                <a:cs typeface="Raleway" panose="020B0503030101060003" pitchFamily="34" charset="0"/>
              </a:rPr>
              <a:t>,</a:t>
            </a:r>
            <a:r>
              <a:rPr lang="en-GB" sz="2300" dirty="0">
                <a:solidFill>
                  <a:srgbClr val="000000"/>
                </a:solidFill>
                <a:effectLst/>
                <a:latin typeface="Barlow"/>
                <a:ea typeface="Raleway" panose="020B0503030101060003" pitchFamily="34" charset="0"/>
                <a:cs typeface="Raleway" panose="020B0503030101060003" pitchFamily="34" charset="0"/>
              </a:rPr>
              <a:t> have clear motivation, is committed and passionate to support people and families with dementia and has the right drive to succeed on the programme.</a:t>
            </a:r>
          </a:p>
          <a:p>
            <a:pPr algn="l"/>
            <a:endParaRPr lang="en-GB" sz="1100" dirty="0"/>
          </a:p>
        </p:txBody>
      </p:sp>
      <p:sp>
        <p:nvSpPr>
          <p:cNvPr id="2" name="Rectangle 1">
            <a:extLst>
              <a:ext uri="{FF2B5EF4-FFF2-40B4-BE49-F238E27FC236}">
                <a16:creationId xmlns:a16="http://schemas.microsoft.com/office/drawing/2014/main" id="{B6D2A1E8-A2C0-FB5B-A764-B241E4920A5B}"/>
              </a:ext>
            </a:extLst>
          </p:cNvPr>
          <p:cNvSpPr/>
          <p:nvPr/>
        </p:nvSpPr>
        <p:spPr>
          <a:xfrm>
            <a:off x="7476484" y="6321844"/>
            <a:ext cx="1963328" cy="354298"/>
          </a:xfrm>
          <a:prstGeom prst="rect">
            <a:avLst/>
          </a:prstGeom>
          <a:solidFill>
            <a:srgbClr val="00206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Barlow" panose="00000500000000000000" pitchFamily="2" charset="0"/>
              </a:rPr>
              <a:t>Personal Motivation </a:t>
            </a:r>
          </a:p>
        </p:txBody>
      </p:sp>
      <p:sp>
        <p:nvSpPr>
          <p:cNvPr id="3" name="Rectangle 2">
            <a:extLst>
              <a:ext uri="{FF2B5EF4-FFF2-40B4-BE49-F238E27FC236}">
                <a16:creationId xmlns:a16="http://schemas.microsoft.com/office/drawing/2014/main" id="{73818475-F50F-35E6-87F1-4696626449D7}"/>
              </a:ext>
            </a:extLst>
          </p:cNvPr>
          <p:cNvSpPr/>
          <p:nvPr/>
        </p:nvSpPr>
        <p:spPr>
          <a:xfrm>
            <a:off x="7476484" y="5862488"/>
            <a:ext cx="1963328" cy="374954"/>
          </a:xfrm>
          <a:prstGeom prst="rect">
            <a:avLst/>
          </a:prstGeom>
          <a:solidFill>
            <a:schemeClr val="accent1">
              <a:lumMod val="75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Barlow" panose="00000500000000000000" pitchFamily="2" charset="0"/>
              </a:rPr>
              <a:t>Personal Capability</a:t>
            </a:r>
          </a:p>
        </p:txBody>
      </p:sp>
      <p:sp>
        <p:nvSpPr>
          <p:cNvPr id="5" name="Rectangle 4">
            <a:extLst>
              <a:ext uri="{FF2B5EF4-FFF2-40B4-BE49-F238E27FC236}">
                <a16:creationId xmlns:a16="http://schemas.microsoft.com/office/drawing/2014/main" id="{6CE15B6E-41F3-921B-18FD-F4DAD10A1B9B}"/>
              </a:ext>
            </a:extLst>
          </p:cNvPr>
          <p:cNvSpPr/>
          <p:nvPr/>
        </p:nvSpPr>
        <p:spPr>
          <a:xfrm>
            <a:off x="9565805" y="6292724"/>
            <a:ext cx="1923041" cy="374954"/>
          </a:xfrm>
          <a:prstGeom prst="rect">
            <a:avLst/>
          </a:prstGeom>
          <a:ln>
            <a:solidFill>
              <a:srgbClr val="0070C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Barlow" panose="00000500000000000000" pitchFamily="2" charset="0"/>
              </a:rPr>
              <a:t>Impact</a:t>
            </a:r>
            <a:r>
              <a:rPr lang="en-GB" sz="1600" dirty="0">
                <a:latin typeface="Raleway" panose="020B0503030101060003" pitchFamily="34" charset="0"/>
              </a:rPr>
              <a:t> </a:t>
            </a:r>
          </a:p>
        </p:txBody>
      </p:sp>
      <p:sp>
        <p:nvSpPr>
          <p:cNvPr id="10" name="Rectangle 9">
            <a:extLst>
              <a:ext uri="{FF2B5EF4-FFF2-40B4-BE49-F238E27FC236}">
                <a16:creationId xmlns:a16="http://schemas.microsoft.com/office/drawing/2014/main" id="{A56F1DC6-5086-76E4-7E30-055F23587B6F}"/>
              </a:ext>
            </a:extLst>
          </p:cNvPr>
          <p:cNvSpPr/>
          <p:nvPr/>
        </p:nvSpPr>
        <p:spPr>
          <a:xfrm>
            <a:off x="9565805" y="5850883"/>
            <a:ext cx="1923041" cy="374954"/>
          </a:xfrm>
          <a:prstGeom prst="rect">
            <a:avLst/>
          </a:prstGeom>
          <a:solidFill>
            <a:srgbClr val="002060"/>
          </a:solidFill>
          <a:ln>
            <a:solidFill>
              <a:srgbClr val="8EC0E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Barlow" panose="00000500000000000000" pitchFamily="2" charset="0"/>
              </a:rPr>
              <a:t>Viability of innovation</a:t>
            </a:r>
          </a:p>
        </p:txBody>
      </p:sp>
    </p:spTree>
    <p:extLst>
      <p:ext uri="{BB962C8B-B14F-4D97-AF65-F5344CB8AC3E}">
        <p14:creationId xmlns:p14="http://schemas.microsoft.com/office/powerpoint/2010/main" val="38985491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Logo, company name&#10;&#10;Description automatically generated">
            <a:extLst>
              <a:ext uri="{FF2B5EF4-FFF2-40B4-BE49-F238E27FC236}">
                <a16:creationId xmlns:a16="http://schemas.microsoft.com/office/drawing/2014/main" id="{D6B27D01-0BF1-4B51-8EED-07CF42BFB340}"/>
              </a:ext>
            </a:extLst>
          </p:cNvPr>
          <p:cNvPicPr>
            <a:picLocks noChangeAspect="1"/>
          </p:cNvPicPr>
          <p:nvPr/>
        </p:nvPicPr>
        <p:blipFill rotWithShape="1">
          <a:blip r:embed="rId3">
            <a:extLst>
              <a:ext uri="{28A0092B-C50C-407E-A947-70E740481C1C}">
                <a14:useLocalDpi xmlns:a14="http://schemas.microsoft.com/office/drawing/2010/main" val="0"/>
              </a:ext>
            </a:extLst>
          </a:blip>
          <a:srcRect l="11097" t="33565" r="11690" b="31327"/>
          <a:stretch/>
        </p:blipFill>
        <p:spPr>
          <a:xfrm>
            <a:off x="8458148" y="430898"/>
            <a:ext cx="3165533" cy="863600"/>
          </a:xfrm>
          <a:prstGeom prst="rect">
            <a:avLst/>
          </a:prstGeom>
        </p:spPr>
      </p:pic>
      <p:sp>
        <p:nvSpPr>
          <p:cNvPr id="13" name="Title 1">
            <a:extLst>
              <a:ext uri="{FF2B5EF4-FFF2-40B4-BE49-F238E27FC236}">
                <a16:creationId xmlns:a16="http://schemas.microsoft.com/office/drawing/2014/main" id="{4944B413-033D-BD48-21D0-D9D630A89351}"/>
              </a:ext>
            </a:extLst>
          </p:cNvPr>
          <p:cNvSpPr txBox="1">
            <a:spLocks/>
          </p:cNvSpPr>
          <p:nvPr/>
        </p:nvSpPr>
        <p:spPr>
          <a:xfrm>
            <a:off x="530219" y="915217"/>
            <a:ext cx="11477365" cy="758561"/>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2000" b="1" kern="0" dirty="0">
                <a:solidFill>
                  <a:srgbClr val="002D88"/>
                </a:solidFill>
                <a:latin typeface="Barlow" panose="00000500000000000000" pitchFamily="2" charset="0"/>
                <a:ea typeface="Yu Gothic Light" panose="020B0300000000000000" pitchFamily="34" charset="-128"/>
                <a:cs typeface="Arial" panose="020B0604020202020204" pitchFamily="34" charset="0"/>
              </a:rPr>
              <a:t>Please read the following guidance carefully before submitting your application form. </a:t>
            </a:r>
          </a:p>
        </p:txBody>
      </p:sp>
      <p:sp>
        <p:nvSpPr>
          <p:cNvPr id="14" name="Title 1">
            <a:extLst>
              <a:ext uri="{FF2B5EF4-FFF2-40B4-BE49-F238E27FC236}">
                <a16:creationId xmlns:a16="http://schemas.microsoft.com/office/drawing/2014/main" id="{D8096733-0155-B1B1-10E2-DA6FD501961E}"/>
              </a:ext>
            </a:extLst>
          </p:cNvPr>
          <p:cNvSpPr>
            <a:spLocks noGrp="1"/>
          </p:cNvSpPr>
          <p:nvPr>
            <p:ph type="ctrTitle"/>
          </p:nvPr>
        </p:nvSpPr>
        <p:spPr>
          <a:xfrm>
            <a:off x="511169" y="-800874"/>
            <a:ext cx="9069355" cy="2099264"/>
          </a:xfrm>
        </p:spPr>
        <p:txBody>
          <a:bodyPr>
            <a:normAutofit/>
          </a:bodyPr>
          <a:lstStyle/>
          <a:p>
            <a:pPr algn="l"/>
            <a:r>
              <a:rPr lang="en-GB" sz="3100" b="1" kern="0" dirty="0">
                <a:solidFill>
                  <a:srgbClr val="002D88"/>
                </a:solidFill>
                <a:effectLst/>
                <a:latin typeface="Barlow" panose="00000500000000000000" pitchFamily="2" charset="0"/>
                <a:ea typeface="Yu Gothic Light" panose="020B0300000000000000" pitchFamily="34" charset="-128"/>
                <a:cs typeface="Arial" panose="020B0604020202020204" pitchFamily="34" charset="0"/>
              </a:rPr>
              <a:t>Important Information </a:t>
            </a:r>
            <a:endParaRPr lang="en-GB" sz="3100" dirty="0">
              <a:latin typeface="Barlow" panose="00000500000000000000" pitchFamily="2" charset="0"/>
            </a:endParaRPr>
          </a:p>
        </p:txBody>
      </p:sp>
      <p:sp>
        <p:nvSpPr>
          <p:cNvPr id="18" name="TextBox 17">
            <a:extLst>
              <a:ext uri="{FF2B5EF4-FFF2-40B4-BE49-F238E27FC236}">
                <a16:creationId xmlns:a16="http://schemas.microsoft.com/office/drawing/2014/main" id="{F250FFC0-B0FC-15D2-4CB3-42153689E92A}"/>
              </a:ext>
            </a:extLst>
          </p:cNvPr>
          <p:cNvSpPr txBox="1"/>
          <p:nvPr/>
        </p:nvSpPr>
        <p:spPr>
          <a:xfrm>
            <a:off x="372185" y="1791309"/>
            <a:ext cx="11029962" cy="4185761"/>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GB" sz="1400" dirty="0">
                <a:latin typeface="Barlow" panose="00000500000000000000" pitchFamily="2" charset="0"/>
              </a:rPr>
              <a:t>Please read the eligibility requirements carefully before proceeding with your application. </a:t>
            </a:r>
          </a:p>
          <a:p>
            <a:pPr marL="285750" indent="-285750">
              <a:buFont typeface="Arial" panose="020B0604020202020204" pitchFamily="34" charset="0"/>
              <a:buChar char="•"/>
            </a:pPr>
            <a:endParaRPr lang="en-GB" sz="1400" dirty="0">
              <a:latin typeface="Barlow" panose="00000500000000000000" pitchFamily="2" charset="0"/>
            </a:endParaRPr>
          </a:p>
          <a:p>
            <a:pPr marL="285750" indent="-285750">
              <a:buFont typeface="Arial" panose="020B0604020202020204" pitchFamily="34" charset="0"/>
              <a:buChar char="•"/>
            </a:pPr>
            <a:r>
              <a:rPr lang="en-GB" sz="1400" dirty="0">
                <a:latin typeface="Barlow"/>
              </a:rPr>
              <a:t>Incomplete applications will not be able to progress, and they will be removed. To ensure your application progresses, please ensure all key documentation is uploaded and reviewed before 4pm </a:t>
            </a:r>
            <a:r>
              <a:rPr lang="en-GB" sz="1400" b="1" dirty="0">
                <a:latin typeface="Barlow"/>
              </a:rPr>
              <a:t>20</a:t>
            </a:r>
            <a:r>
              <a:rPr lang="en-GB" sz="1400" b="1" baseline="30000" dirty="0">
                <a:latin typeface="Barlow"/>
              </a:rPr>
              <a:t>th</a:t>
            </a:r>
            <a:r>
              <a:rPr lang="en-GB" sz="1400" b="1" dirty="0">
                <a:latin typeface="Barlow"/>
              </a:rPr>
              <a:t> November 2025. </a:t>
            </a:r>
          </a:p>
          <a:p>
            <a:pPr marL="285750" indent="-285750">
              <a:buFont typeface="Arial" panose="020B0604020202020204" pitchFamily="34" charset="0"/>
              <a:buChar char="•"/>
            </a:pPr>
            <a:endParaRPr lang="en-GB" sz="1400" dirty="0">
              <a:latin typeface="Barlow" panose="00000500000000000000" pitchFamily="2" charset="0"/>
            </a:endParaRPr>
          </a:p>
          <a:p>
            <a:pPr marL="285750" indent="-285750">
              <a:buFont typeface="Arial" panose="020B0604020202020204" pitchFamily="34" charset="0"/>
              <a:buChar char="•"/>
            </a:pPr>
            <a:r>
              <a:rPr lang="en-GB" sz="1400" dirty="0">
                <a:latin typeface="Barlow" panose="00000500000000000000" pitchFamily="2" charset="0"/>
              </a:rPr>
              <a:t>Applications will only be accepted when submitted through submit.com, applications sent via email will not be valid and please only submit one application. </a:t>
            </a:r>
          </a:p>
          <a:p>
            <a:pPr marL="285750" indent="-285750">
              <a:buFont typeface="Arial" panose="020B0604020202020204" pitchFamily="34" charset="0"/>
              <a:buChar char="•"/>
            </a:pPr>
            <a:endParaRPr lang="en-GB" sz="1400" dirty="0">
              <a:latin typeface="Barlow" panose="00000500000000000000" pitchFamily="2" charset="0"/>
            </a:endParaRPr>
          </a:p>
          <a:p>
            <a:pPr marL="285750" indent="-285750">
              <a:buFont typeface="Arial" panose="020B0604020202020204" pitchFamily="34" charset="0"/>
              <a:buChar char="•"/>
            </a:pPr>
            <a:r>
              <a:rPr lang="en-GB" sz="1400" dirty="0">
                <a:latin typeface="Barlow" panose="00000500000000000000" pitchFamily="2" charset="0"/>
              </a:rPr>
              <a:t>Once you have submitted your application, you will not be able to amend the information or add attachments after the  application deadline. </a:t>
            </a:r>
          </a:p>
          <a:p>
            <a:pPr marL="285750" indent="-285750">
              <a:buFont typeface="Arial" panose="020B0604020202020204" pitchFamily="34" charset="0"/>
              <a:buChar char="•"/>
            </a:pPr>
            <a:endParaRPr lang="en-GB" sz="1400" dirty="0">
              <a:latin typeface="Barlow" panose="00000500000000000000" pitchFamily="2" charset="0"/>
            </a:endParaRPr>
          </a:p>
          <a:p>
            <a:pPr marL="285750" indent="-285750">
              <a:buFont typeface="Arial" panose="020B0604020202020204" pitchFamily="34" charset="0"/>
              <a:buChar char="•"/>
            </a:pPr>
            <a:r>
              <a:rPr lang="en-GB" sz="1400" dirty="0">
                <a:latin typeface="Barlow" panose="00000500000000000000" pitchFamily="2" charset="0"/>
              </a:rPr>
              <a:t>This is not a paid fellowship, and the programme does not offer any funding or grants. </a:t>
            </a:r>
          </a:p>
          <a:p>
            <a:endParaRPr lang="en-GB" sz="1400" dirty="0">
              <a:latin typeface="Barlow" panose="00000500000000000000" pitchFamily="2" charset="0"/>
            </a:endParaRPr>
          </a:p>
          <a:p>
            <a:pPr marL="285750" indent="-285750">
              <a:buFont typeface="Arial" panose="020B0604020202020204" pitchFamily="34" charset="0"/>
              <a:buChar char="•"/>
            </a:pPr>
            <a:r>
              <a:rPr lang="en-GB" sz="1400" dirty="0">
                <a:latin typeface="Barlow" panose="00000500000000000000" pitchFamily="2" charset="0"/>
              </a:rPr>
              <a:t>Questions marked with a * are included to help the team monitor progress throughout your time on the programme. You will not be disadvantaged if you answer 'no' to these questions.</a:t>
            </a:r>
          </a:p>
          <a:p>
            <a:pPr marL="285750" indent="-285750">
              <a:buFont typeface="Arial" panose="020B0604020202020204" pitchFamily="34" charset="0"/>
              <a:buChar char="•"/>
            </a:pPr>
            <a:endParaRPr lang="en-GB" sz="1400" dirty="0">
              <a:latin typeface="Barlow" panose="00000500000000000000" pitchFamily="2" charset="0"/>
            </a:endParaRPr>
          </a:p>
          <a:p>
            <a:pPr marL="285750" indent="-285750">
              <a:buFont typeface="Arial" panose="020B0604020202020204" pitchFamily="34" charset="0"/>
              <a:buChar char="•"/>
            </a:pPr>
            <a:r>
              <a:rPr lang="en-GB" sz="1400" dirty="0">
                <a:latin typeface="Barlow"/>
              </a:rPr>
              <a:t>We cannot accept joint applications but can accept applications from co-founders and teams working on the same innovation. </a:t>
            </a:r>
          </a:p>
          <a:p>
            <a:pPr marL="285750" indent="-285750">
              <a:buFont typeface="Arial" panose="020B0604020202020204" pitchFamily="34" charset="0"/>
              <a:buChar char="•"/>
            </a:pPr>
            <a:endParaRPr lang="en-GB" sz="1400" dirty="0">
              <a:latin typeface="Barlow" panose="00000500000000000000" pitchFamily="2" charset="0"/>
            </a:endParaRPr>
          </a:p>
          <a:p>
            <a:pPr marL="285750" indent="-285750">
              <a:buFont typeface="Arial" panose="020B0604020202020204" pitchFamily="34" charset="0"/>
              <a:buChar char="•"/>
            </a:pPr>
            <a:r>
              <a:rPr lang="en-GB" sz="1400" dirty="0">
                <a:latin typeface="Barlow"/>
              </a:rPr>
              <a:t>We aim to notify all candidates about the outcome of their application by </a:t>
            </a:r>
            <a:r>
              <a:rPr lang="en-GB" sz="1400" b="1" dirty="0">
                <a:latin typeface="Barlow"/>
              </a:rPr>
              <a:t>late Feb 2027, with the programme starting in Spring 2027</a:t>
            </a:r>
            <a:endParaRPr lang="en-GB" sz="1400" b="1" dirty="0">
              <a:latin typeface="Barlow" panose="00000500000000000000" pitchFamily="2" charset="0"/>
            </a:endParaRPr>
          </a:p>
        </p:txBody>
      </p:sp>
      <p:sp>
        <p:nvSpPr>
          <p:cNvPr id="2" name="Footer Placeholder 1">
            <a:extLst>
              <a:ext uri="{FF2B5EF4-FFF2-40B4-BE49-F238E27FC236}">
                <a16:creationId xmlns:a16="http://schemas.microsoft.com/office/drawing/2014/main" id="{40093CD1-26CF-2216-E7A0-D6A3478D0AE4}"/>
              </a:ext>
            </a:extLst>
          </p:cNvPr>
          <p:cNvSpPr>
            <a:spLocks noGrp="1"/>
          </p:cNvSpPr>
          <p:nvPr>
            <p:ph type="ftr" sz="quarter" idx="11"/>
          </p:nvPr>
        </p:nvSpPr>
        <p:spPr/>
        <p:txBody>
          <a:bodyPr/>
          <a:lstStyle/>
          <a:p>
            <a:r>
              <a:rPr lang="en-GB" sz="1200" dirty="0">
                <a:solidFill>
                  <a:srgbClr val="002060"/>
                </a:solidFill>
                <a:latin typeface="Barlow" panose="00000500000000000000" pitchFamily="2" charset="0"/>
              </a:rPr>
              <a:t>NHS CEP Dementia Innovators Programme 2026</a:t>
            </a:r>
          </a:p>
          <a:p>
            <a:endParaRPr lang="en-GB" dirty="0"/>
          </a:p>
        </p:txBody>
      </p:sp>
    </p:spTree>
    <p:extLst>
      <p:ext uri="{BB962C8B-B14F-4D97-AF65-F5344CB8AC3E}">
        <p14:creationId xmlns:p14="http://schemas.microsoft.com/office/powerpoint/2010/main" val="3098295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A77B0959-3E42-49A8-9D08-7C54F0421463}"/>
              </a:ext>
            </a:extLst>
          </p:cNvPr>
          <p:cNvSpPr>
            <a:spLocks noGrp="1"/>
          </p:cNvSpPr>
          <p:nvPr>
            <p:ph type="subTitle" idx="1"/>
          </p:nvPr>
        </p:nvSpPr>
        <p:spPr>
          <a:xfrm>
            <a:off x="558793" y="2022291"/>
            <a:ext cx="11319353" cy="4548630"/>
          </a:xfrm>
        </p:spPr>
        <p:txBody>
          <a:bodyPr vert="horz" lIns="91440" tIns="45720" rIns="91440" bIns="45720" numCol="2" spcCol="360000" rtlCol="0" anchor="t">
            <a:noAutofit/>
          </a:bodyPr>
          <a:lstStyle/>
          <a:p>
            <a:pPr algn="l">
              <a:lnSpc>
                <a:spcPct val="120000"/>
              </a:lnSpc>
            </a:pPr>
            <a:r>
              <a:rPr lang="en-GB" sz="1400" b="1" dirty="0">
                <a:solidFill>
                  <a:srgbClr val="00B0F0"/>
                </a:solidFill>
                <a:effectLst/>
                <a:latin typeface="Barlow" panose="00000500000000000000" pitchFamily="2" charset="0"/>
                <a:ea typeface="Raleway" panose="020B0503030101060003" pitchFamily="34" charset="0"/>
                <a:cs typeface="Raleway" panose="020B0503030101060003" pitchFamily="34" charset="0"/>
              </a:rPr>
              <a:t>Why are we asking you to record an elevator pitch?</a:t>
            </a:r>
          </a:p>
          <a:p>
            <a:pPr algn="l">
              <a:lnSpc>
                <a:spcPct val="120000"/>
              </a:lnSpc>
            </a:pPr>
            <a:r>
              <a:rPr lang="en-GB" sz="1400" dirty="0">
                <a:solidFill>
                  <a:srgbClr val="000000"/>
                </a:solidFill>
                <a:effectLst/>
                <a:latin typeface="Barlow"/>
                <a:ea typeface="Raleway" panose="020B0503030101060003" pitchFamily="34" charset="0"/>
                <a:cs typeface="Raleway" panose="020B0503030101060003" pitchFamily="34" charset="0"/>
              </a:rPr>
              <a:t>The NHS CEP Dementia Innovators Programme requires all applicants to upload a </a:t>
            </a:r>
            <a:r>
              <a:rPr lang="en-GB" sz="1400" dirty="0">
                <a:solidFill>
                  <a:srgbClr val="000000"/>
                </a:solidFill>
                <a:latin typeface="Barlow"/>
                <a:ea typeface="Raleway" panose="020B0503030101060003" pitchFamily="34" charset="0"/>
                <a:cs typeface="Raleway" panose="020B0503030101060003" pitchFamily="34" charset="0"/>
              </a:rPr>
              <a:t>one-minute</a:t>
            </a:r>
            <a:r>
              <a:rPr lang="en-GB" sz="1400" dirty="0">
                <a:solidFill>
                  <a:srgbClr val="000000"/>
                </a:solidFill>
                <a:effectLst/>
                <a:latin typeface="Barlow"/>
                <a:ea typeface="Raleway" panose="020B0503030101060003" pitchFamily="34" charset="0"/>
                <a:cs typeface="Raleway" panose="020B0503030101060003" pitchFamily="34" charset="0"/>
              </a:rPr>
              <a:t> elevator pitch to </a:t>
            </a:r>
            <a:r>
              <a:rPr lang="en-GB" sz="1400" dirty="0">
                <a:solidFill>
                  <a:srgbClr val="000000"/>
                </a:solidFill>
                <a:latin typeface="Barlow"/>
                <a:ea typeface="Raleway" panose="020B0503030101060003" pitchFamily="34" charset="0"/>
                <a:cs typeface="Raleway" panose="020B0503030101060003" pitchFamily="34" charset="0"/>
              </a:rPr>
              <a:t>introduce</a:t>
            </a:r>
            <a:r>
              <a:rPr lang="en-GB" sz="1400" dirty="0">
                <a:solidFill>
                  <a:srgbClr val="000000"/>
                </a:solidFill>
                <a:effectLst/>
                <a:latin typeface="Barlow"/>
                <a:ea typeface="Raleway" panose="020B0503030101060003" pitchFamily="34" charset="0"/>
                <a:cs typeface="Raleway" panose="020B0503030101060003" pitchFamily="34" charset="0"/>
              </a:rPr>
              <a:t> yourself and your innovation/ Idea. This allows </a:t>
            </a:r>
            <a:r>
              <a:rPr lang="en-GB" sz="1400" dirty="0">
                <a:solidFill>
                  <a:srgbClr val="000000"/>
                </a:solidFill>
                <a:latin typeface="Barlow"/>
                <a:ea typeface="Raleway" panose="020B0503030101060003" pitchFamily="34" charset="0"/>
                <a:cs typeface="Raleway" panose="020B0503030101060003" pitchFamily="34" charset="0"/>
              </a:rPr>
              <a:t>the team</a:t>
            </a:r>
            <a:r>
              <a:rPr lang="en-GB" sz="1400" dirty="0">
                <a:solidFill>
                  <a:srgbClr val="000000"/>
                </a:solidFill>
                <a:effectLst/>
                <a:latin typeface="Barlow"/>
                <a:ea typeface="Raleway" panose="020B0503030101060003" pitchFamily="34" charset="0"/>
                <a:cs typeface="Raleway" panose="020B0503030101060003" pitchFamily="34" charset="0"/>
              </a:rPr>
              <a:t> to get to know you and explore if you are suitable for the programme.</a:t>
            </a:r>
          </a:p>
          <a:p>
            <a:pPr algn="l">
              <a:lnSpc>
                <a:spcPct val="120000"/>
              </a:lnSpc>
            </a:pPr>
            <a:r>
              <a:rPr lang="en-GB" sz="1400" dirty="0">
                <a:solidFill>
                  <a:srgbClr val="000000"/>
                </a:solidFill>
                <a:effectLst/>
                <a:latin typeface="Barlow"/>
                <a:ea typeface="Raleway" panose="020B0503030101060003" pitchFamily="34" charset="0"/>
                <a:cs typeface="Raleway" panose="020B0503030101060003" pitchFamily="34" charset="0"/>
              </a:rPr>
              <a:t>The elevator pitch is a quick and concise speech </a:t>
            </a:r>
            <a:r>
              <a:rPr lang="en-GB" sz="1400" dirty="0">
                <a:solidFill>
                  <a:srgbClr val="000000"/>
                </a:solidFill>
                <a:latin typeface="Barlow"/>
                <a:ea typeface="Raleway" panose="020B0503030101060003" pitchFamily="34" charset="0"/>
                <a:cs typeface="Raleway" panose="020B0503030101060003" pitchFamily="34" charset="0"/>
              </a:rPr>
              <a:t>which should</a:t>
            </a:r>
            <a:r>
              <a:rPr lang="en-GB" sz="1400" dirty="0">
                <a:solidFill>
                  <a:srgbClr val="000000"/>
                </a:solidFill>
                <a:effectLst/>
                <a:latin typeface="Barlow"/>
                <a:ea typeface="Raleway" panose="020B0503030101060003" pitchFamily="34" charset="0"/>
                <a:cs typeface="Raleway" panose="020B0503030101060003" pitchFamily="34" charset="0"/>
              </a:rPr>
              <a:t> highlight the key components of your innovation and theoretically be the same length as an elevator ride. This task explores </a:t>
            </a:r>
            <a:r>
              <a:rPr lang="en-GB" sz="1400" dirty="0">
                <a:solidFill>
                  <a:srgbClr val="000000"/>
                </a:solidFill>
                <a:latin typeface="Barlow"/>
                <a:ea typeface="Raleway" panose="020B0503030101060003" pitchFamily="34" charset="0"/>
                <a:cs typeface="Raleway" panose="020B0503030101060003" pitchFamily="34" charset="0"/>
              </a:rPr>
              <a:t>the idea</a:t>
            </a:r>
            <a:r>
              <a:rPr lang="en-GB" sz="1400" dirty="0">
                <a:solidFill>
                  <a:srgbClr val="000000"/>
                </a:solidFill>
                <a:effectLst/>
                <a:latin typeface="Barlow"/>
                <a:ea typeface="Raleway" panose="020B0503030101060003" pitchFamily="34" charset="0"/>
                <a:cs typeface="Raleway" panose="020B0503030101060003" pitchFamily="34" charset="0"/>
              </a:rPr>
              <a:t> </a:t>
            </a:r>
            <a:r>
              <a:rPr lang="en-GB" sz="1400" dirty="0">
                <a:solidFill>
                  <a:srgbClr val="000000"/>
                </a:solidFill>
                <a:latin typeface="Barlow"/>
                <a:ea typeface="Raleway" panose="020B0503030101060003" pitchFamily="34" charset="0"/>
                <a:cs typeface="Raleway" panose="020B0503030101060003" pitchFamily="34" charset="0"/>
              </a:rPr>
              <a:t>that </a:t>
            </a:r>
            <a:r>
              <a:rPr lang="en-GB" sz="1400" dirty="0">
                <a:solidFill>
                  <a:srgbClr val="000000"/>
                </a:solidFill>
                <a:effectLst/>
                <a:latin typeface="Barlow"/>
                <a:ea typeface="Raleway" panose="020B0503030101060003" pitchFamily="34" charset="0"/>
                <a:cs typeface="Raleway" panose="020B0503030101060003" pitchFamily="34" charset="0"/>
              </a:rPr>
              <a:t>you have a small amount of time with someone, </a:t>
            </a:r>
            <a:r>
              <a:rPr lang="en-GB" sz="1400" dirty="0">
                <a:solidFill>
                  <a:srgbClr val="000000"/>
                </a:solidFill>
                <a:latin typeface="Barlow"/>
                <a:ea typeface="Raleway" panose="020B0503030101060003" pitchFamily="34" charset="0"/>
                <a:cs typeface="Raleway" panose="020B0503030101060003" pitchFamily="34" charset="0"/>
              </a:rPr>
              <a:t>and you need to make your idea stand out and be impactful within</a:t>
            </a:r>
            <a:r>
              <a:rPr lang="en-GB" sz="1400" dirty="0">
                <a:solidFill>
                  <a:srgbClr val="000000"/>
                </a:solidFill>
                <a:effectLst/>
                <a:latin typeface="Barlow"/>
                <a:ea typeface="Raleway" panose="020B0503030101060003" pitchFamily="34" charset="0"/>
                <a:cs typeface="Raleway" panose="020B0503030101060003" pitchFamily="34" charset="0"/>
              </a:rPr>
              <a:t> </a:t>
            </a:r>
            <a:r>
              <a:rPr lang="en-GB" sz="1400" dirty="0">
                <a:solidFill>
                  <a:srgbClr val="000000"/>
                </a:solidFill>
                <a:latin typeface="Barlow"/>
                <a:ea typeface="Raleway" panose="020B0503030101060003" pitchFamily="34" charset="0"/>
                <a:cs typeface="Raleway" panose="020B0503030101060003" pitchFamily="34" charset="0"/>
              </a:rPr>
              <a:t>that time. </a:t>
            </a:r>
            <a:endParaRPr lang="en-GB" sz="1400" dirty="0">
              <a:solidFill>
                <a:srgbClr val="000000"/>
              </a:solidFill>
              <a:effectLst/>
              <a:latin typeface="Barlow"/>
              <a:ea typeface="Raleway" panose="020B0503030101060003" pitchFamily="34" charset="0"/>
              <a:cs typeface="Raleway" panose="020B0503030101060003" pitchFamily="34" charset="0"/>
            </a:endParaRPr>
          </a:p>
          <a:p>
            <a:pPr algn="l">
              <a:lnSpc>
                <a:spcPct val="120000"/>
              </a:lnSpc>
            </a:pPr>
            <a:r>
              <a:rPr lang="en-GB" sz="1400" b="1" dirty="0">
                <a:solidFill>
                  <a:srgbClr val="00B0F0"/>
                </a:solidFill>
                <a:effectLst/>
                <a:latin typeface="Barlow" panose="00000500000000000000" pitchFamily="2" charset="0"/>
                <a:ea typeface="Raleway" panose="020B0503030101060003" pitchFamily="34" charset="0"/>
                <a:cs typeface="Raleway" panose="020B0503030101060003" pitchFamily="34" charset="0"/>
              </a:rPr>
              <a:t>What should be included?</a:t>
            </a:r>
          </a:p>
          <a:p>
            <a:pPr marL="285750" indent="-285750" algn="l">
              <a:lnSpc>
                <a:spcPct val="120000"/>
              </a:lnSpc>
              <a:buFont typeface="Arial" panose="020B0604020202020204" pitchFamily="34" charset="0"/>
              <a:buChar char="•"/>
            </a:pPr>
            <a:r>
              <a:rPr lang="en-GB" sz="1400" dirty="0">
                <a:solidFill>
                  <a:srgbClr val="000000"/>
                </a:solidFill>
                <a:effectLst/>
                <a:latin typeface="Barlow"/>
                <a:ea typeface="Raleway" panose="020B0503030101060003" pitchFamily="34" charset="0"/>
                <a:cs typeface="Raleway" panose="020B0503030101060003" pitchFamily="34" charset="0"/>
              </a:rPr>
              <a:t>An introduction to you and your background. </a:t>
            </a:r>
          </a:p>
          <a:p>
            <a:pPr marL="285750" indent="-285750" algn="l">
              <a:lnSpc>
                <a:spcPct val="120000"/>
              </a:lnSpc>
              <a:buFont typeface="Arial" panose="020B0604020202020204" pitchFamily="34" charset="0"/>
              <a:buChar char="•"/>
            </a:pPr>
            <a:r>
              <a:rPr lang="en-GB" sz="1400" dirty="0">
                <a:solidFill>
                  <a:srgbClr val="000000"/>
                </a:solidFill>
                <a:effectLst/>
                <a:latin typeface="Barlow"/>
                <a:ea typeface="Raleway" panose="020B0503030101060003" pitchFamily="34" charset="0"/>
                <a:cs typeface="Raleway" panose="020B0503030101060003" pitchFamily="34" charset="0"/>
              </a:rPr>
              <a:t>Whether there is evidence to support the benefit of your innovation.</a:t>
            </a:r>
          </a:p>
          <a:p>
            <a:pPr marL="285750" indent="-285750" algn="l">
              <a:lnSpc>
                <a:spcPct val="120000"/>
              </a:lnSpc>
              <a:buFont typeface="Arial" panose="020B0604020202020204" pitchFamily="34" charset="0"/>
              <a:buChar char="•"/>
            </a:pPr>
            <a:r>
              <a:rPr lang="en-GB" sz="1400" dirty="0">
                <a:solidFill>
                  <a:srgbClr val="000000"/>
                </a:solidFill>
                <a:effectLst/>
                <a:latin typeface="Barlow"/>
                <a:ea typeface="Raleway" panose="020B0503030101060003" pitchFamily="34" charset="0"/>
                <a:cs typeface="Raleway" panose="020B0503030101060003" pitchFamily="34" charset="0"/>
              </a:rPr>
              <a:t>What impact your innovation will </a:t>
            </a:r>
            <a:r>
              <a:rPr lang="en-GB" sz="1400" dirty="0">
                <a:solidFill>
                  <a:srgbClr val="000000"/>
                </a:solidFill>
                <a:latin typeface="Barlow"/>
                <a:ea typeface="Raleway" panose="020B0503030101060003" pitchFamily="34" charset="0"/>
                <a:cs typeface="Raleway" panose="020B0503030101060003" pitchFamily="34" charset="0"/>
              </a:rPr>
              <a:t>have</a:t>
            </a:r>
            <a:endParaRPr lang="en-GB" sz="1400" dirty="0">
              <a:solidFill>
                <a:srgbClr val="000000"/>
              </a:solidFill>
              <a:effectLst/>
              <a:latin typeface="Barlow"/>
              <a:ea typeface="Raleway" panose="020B0503030101060003" pitchFamily="34" charset="0"/>
              <a:cs typeface="Raleway" panose="020B0503030101060003" pitchFamily="34" charset="0"/>
            </a:endParaRPr>
          </a:p>
          <a:p>
            <a:pPr algn="l">
              <a:lnSpc>
                <a:spcPct val="120000"/>
              </a:lnSpc>
            </a:pPr>
            <a:r>
              <a:rPr lang="en-GB" sz="1400" b="1" dirty="0">
                <a:solidFill>
                  <a:srgbClr val="00B0F0"/>
                </a:solidFill>
                <a:effectLst/>
                <a:latin typeface="Barlow" panose="00000500000000000000" pitchFamily="2" charset="0"/>
                <a:ea typeface="Raleway" panose="020B0503030101060003" pitchFamily="34" charset="0"/>
                <a:cs typeface="Raleway" panose="020B0503030101060003" pitchFamily="34" charset="0"/>
              </a:rPr>
              <a:t>Our top tips!</a:t>
            </a:r>
          </a:p>
          <a:p>
            <a:pPr algn="l">
              <a:lnSpc>
                <a:spcPct val="120000"/>
              </a:lnSpc>
            </a:pPr>
            <a:r>
              <a:rPr lang="en-GB" sz="1400" dirty="0">
                <a:solidFill>
                  <a:srgbClr val="000000"/>
                </a:solidFill>
                <a:effectLst/>
                <a:latin typeface="Barlow" panose="00000500000000000000" pitchFamily="2" charset="0"/>
                <a:ea typeface="Raleway" panose="020B0503030101060003" pitchFamily="34" charset="0"/>
                <a:cs typeface="Raleway" panose="020B0503030101060003" pitchFamily="34" charset="0"/>
              </a:rPr>
              <a:t>Avoid the use of abbreviations or overly-technical terminology. </a:t>
            </a:r>
          </a:p>
          <a:p>
            <a:pPr algn="l">
              <a:lnSpc>
                <a:spcPct val="120000"/>
              </a:lnSpc>
            </a:pPr>
            <a:r>
              <a:rPr lang="en-GB" sz="1400" dirty="0">
                <a:solidFill>
                  <a:srgbClr val="000000"/>
                </a:solidFill>
                <a:effectLst/>
                <a:latin typeface="Barlow"/>
                <a:ea typeface="Raleway" panose="020B0503030101060003" pitchFamily="34" charset="0"/>
                <a:cs typeface="Raleway" panose="020B0503030101060003" pitchFamily="34" charset="0"/>
              </a:rPr>
              <a:t>You will need to record your 1-minute pitch directly onto the application portal, but don’t worry, you can re-record your video as many times as you like before submitting</a:t>
            </a:r>
            <a:r>
              <a:rPr lang="en-GB" sz="1400" dirty="0">
                <a:solidFill>
                  <a:srgbClr val="000000"/>
                </a:solidFill>
                <a:latin typeface="Barlow"/>
                <a:ea typeface="Raleway" panose="020B0503030101060003" pitchFamily="34" charset="0"/>
                <a:cs typeface="Raleway" panose="020B0503030101060003" pitchFamily="34" charset="0"/>
              </a:rPr>
              <a:t> or uploading a video file of a pre recorded pitch (max 1 minute and 300MB file size)</a:t>
            </a:r>
            <a:endParaRPr lang="en-GB" sz="1400" dirty="0">
              <a:solidFill>
                <a:srgbClr val="000000"/>
              </a:solidFill>
              <a:effectLst/>
              <a:latin typeface="Barlow"/>
              <a:ea typeface="Raleway" panose="020B0503030101060003" pitchFamily="34" charset="0"/>
              <a:cs typeface="Raleway" panose="020B0503030101060003" pitchFamily="34" charset="0"/>
            </a:endParaRPr>
          </a:p>
          <a:p>
            <a:pPr algn="l">
              <a:lnSpc>
                <a:spcPct val="120000"/>
              </a:lnSpc>
            </a:pPr>
            <a:r>
              <a:rPr lang="en-GB" sz="1400" dirty="0">
                <a:solidFill>
                  <a:srgbClr val="000000"/>
                </a:solidFill>
                <a:effectLst/>
                <a:latin typeface="Barlow"/>
                <a:ea typeface="Raleway" panose="020B0503030101060003" pitchFamily="34" charset="0"/>
                <a:cs typeface="Raleway" panose="020B0503030101060003" pitchFamily="34" charset="0"/>
              </a:rPr>
              <a:t>Record in a well-lit area, with limited background interruptions</a:t>
            </a:r>
            <a:r>
              <a:rPr lang="en-GB" sz="1400" dirty="0">
                <a:solidFill>
                  <a:srgbClr val="000000"/>
                </a:solidFill>
                <a:latin typeface="Barlow"/>
                <a:ea typeface="Raleway" panose="020B0503030101060003" pitchFamily="34" charset="0"/>
                <a:cs typeface="Raleway" panose="020B0503030101060003" pitchFamily="34" charset="0"/>
              </a:rPr>
              <a:t>,</a:t>
            </a:r>
            <a:r>
              <a:rPr lang="en-GB" sz="1400" dirty="0">
                <a:solidFill>
                  <a:srgbClr val="000000"/>
                </a:solidFill>
                <a:effectLst/>
                <a:latin typeface="Barlow"/>
                <a:ea typeface="Raleway" panose="020B0503030101060003" pitchFamily="34" charset="0"/>
                <a:cs typeface="Raleway" panose="020B0503030101060003" pitchFamily="34" charset="0"/>
              </a:rPr>
              <a:t> and address the camera.</a:t>
            </a:r>
          </a:p>
          <a:p>
            <a:pPr algn="l">
              <a:lnSpc>
                <a:spcPct val="120000"/>
              </a:lnSpc>
            </a:pPr>
            <a:r>
              <a:rPr lang="en-GB" sz="1400" dirty="0">
                <a:solidFill>
                  <a:srgbClr val="000000"/>
                </a:solidFill>
                <a:effectLst/>
                <a:latin typeface="Barlow"/>
                <a:ea typeface="Raleway" panose="020B0503030101060003" pitchFamily="34" charset="0"/>
                <a:cs typeface="Raleway" panose="020B0503030101060003" pitchFamily="34" charset="0"/>
              </a:rPr>
              <a:t>Unfortunately, if your application does not include the pitch, you will not be considered for the programme. </a:t>
            </a:r>
          </a:p>
          <a:p>
            <a:pPr algn="l">
              <a:lnSpc>
                <a:spcPct val="120000"/>
              </a:lnSpc>
            </a:pPr>
            <a:r>
              <a:rPr lang="en-GB" sz="1400" dirty="0">
                <a:solidFill>
                  <a:srgbClr val="000000"/>
                </a:solidFill>
                <a:effectLst/>
                <a:latin typeface="Barlow"/>
                <a:ea typeface="Raleway" panose="020B0503030101060003" pitchFamily="34" charset="0"/>
                <a:cs typeface="Raleway" panose="020B0503030101060003" pitchFamily="34" charset="0"/>
              </a:rPr>
              <a:t>Please do not include any patient identifying or confidential information, including pictures of individuals or names without permission. </a:t>
            </a:r>
          </a:p>
          <a:p>
            <a:pPr algn="l">
              <a:lnSpc>
                <a:spcPct val="120000"/>
              </a:lnSpc>
            </a:pPr>
            <a:r>
              <a:rPr lang="en-GB" sz="1400" dirty="0">
                <a:solidFill>
                  <a:srgbClr val="000000"/>
                </a:solidFill>
                <a:effectLst/>
                <a:latin typeface="Barlow" panose="00000500000000000000" pitchFamily="2" charset="0"/>
                <a:ea typeface="Raleway" panose="020B0503030101060003" pitchFamily="34" charset="0"/>
                <a:cs typeface="Raleway" panose="020B0503030101060003" pitchFamily="34" charset="0"/>
              </a:rPr>
              <a:t>Most important, be yourself!</a:t>
            </a:r>
          </a:p>
        </p:txBody>
      </p:sp>
      <p:pic>
        <p:nvPicPr>
          <p:cNvPr id="8" name="Picture 7" descr="Logo, company name&#10;&#10;Description automatically generated">
            <a:extLst>
              <a:ext uri="{FF2B5EF4-FFF2-40B4-BE49-F238E27FC236}">
                <a16:creationId xmlns:a16="http://schemas.microsoft.com/office/drawing/2014/main" id="{D6B27D01-0BF1-4B51-8EED-07CF42BFB340}"/>
              </a:ext>
            </a:extLst>
          </p:cNvPr>
          <p:cNvPicPr>
            <a:picLocks noChangeAspect="1"/>
          </p:cNvPicPr>
          <p:nvPr/>
        </p:nvPicPr>
        <p:blipFill rotWithShape="1">
          <a:blip r:embed="rId2">
            <a:extLst>
              <a:ext uri="{28A0092B-C50C-407E-A947-70E740481C1C}">
                <a14:useLocalDpi xmlns:a14="http://schemas.microsoft.com/office/drawing/2010/main" val="0"/>
              </a:ext>
            </a:extLst>
          </a:blip>
          <a:srcRect l="11097" t="33565" r="11690" b="31327"/>
          <a:stretch/>
        </p:blipFill>
        <p:spPr>
          <a:xfrm>
            <a:off x="8458148" y="430898"/>
            <a:ext cx="3165533" cy="863600"/>
          </a:xfrm>
          <a:prstGeom prst="rect">
            <a:avLst/>
          </a:prstGeom>
        </p:spPr>
      </p:pic>
      <p:sp>
        <p:nvSpPr>
          <p:cNvPr id="13" name="Title 1">
            <a:extLst>
              <a:ext uri="{FF2B5EF4-FFF2-40B4-BE49-F238E27FC236}">
                <a16:creationId xmlns:a16="http://schemas.microsoft.com/office/drawing/2014/main" id="{4944B413-033D-BD48-21D0-D9D630A89351}"/>
              </a:ext>
            </a:extLst>
          </p:cNvPr>
          <p:cNvSpPr txBox="1">
            <a:spLocks/>
          </p:cNvSpPr>
          <p:nvPr/>
        </p:nvSpPr>
        <p:spPr>
          <a:xfrm>
            <a:off x="549322" y="1200048"/>
            <a:ext cx="11477365" cy="758561"/>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2000" b="1" kern="0" dirty="0">
                <a:solidFill>
                  <a:srgbClr val="002D88"/>
                </a:solidFill>
                <a:latin typeface="Barlow" panose="00000500000000000000" pitchFamily="2" charset="0"/>
                <a:ea typeface="Yu Gothic Light" panose="020B0300000000000000" pitchFamily="34" charset="-128"/>
                <a:cs typeface="Arial" panose="020B0604020202020204" pitchFamily="34" charset="0"/>
              </a:rPr>
              <a:t>Question: Please upload a one-minute video elevator pitch introducing yourself, your innovation or idea.</a:t>
            </a:r>
          </a:p>
        </p:txBody>
      </p:sp>
      <p:sp>
        <p:nvSpPr>
          <p:cNvPr id="14" name="Title 1">
            <a:extLst>
              <a:ext uri="{FF2B5EF4-FFF2-40B4-BE49-F238E27FC236}">
                <a16:creationId xmlns:a16="http://schemas.microsoft.com/office/drawing/2014/main" id="{D8096733-0155-B1B1-10E2-DA6FD501961E}"/>
              </a:ext>
            </a:extLst>
          </p:cNvPr>
          <p:cNvSpPr>
            <a:spLocks noGrp="1"/>
          </p:cNvSpPr>
          <p:nvPr>
            <p:ph type="ctrTitle"/>
          </p:nvPr>
        </p:nvSpPr>
        <p:spPr>
          <a:xfrm>
            <a:off x="525098" y="-934323"/>
            <a:ext cx="10575931" cy="2099264"/>
          </a:xfrm>
        </p:spPr>
        <p:txBody>
          <a:bodyPr>
            <a:normAutofit/>
          </a:bodyPr>
          <a:lstStyle/>
          <a:p>
            <a:pPr algn="l"/>
            <a:r>
              <a:rPr lang="en-GB" sz="3100" b="1" kern="0" dirty="0">
                <a:solidFill>
                  <a:srgbClr val="002D88"/>
                </a:solidFill>
                <a:effectLst/>
                <a:latin typeface="Barlow" panose="00000500000000000000" pitchFamily="2" charset="0"/>
                <a:ea typeface="Yu Gothic Light" panose="020B0300000000000000" pitchFamily="34" charset="-128"/>
                <a:cs typeface="Arial" panose="020B0604020202020204" pitchFamily="34" charset="0"/>
              </a:rPr>
              <a:t>Application Assessed Questions</a:t>
            </a:r>
            <a:endParaRPr lang="en-GB" sz="3100" dirty="0">
              <a:latin typeface="Barlow" panose="00000500000000000000" pitchFamily="2" charset="0"/>
            </a:endParaRPr>
          </a:p>
        </p:txBody>
      </p:sp>
    </p:spTree>
    <p:extLst>
      <p:ext uri="{BB962C8B-B14F-4D97-AF65-F5344CB8AC3E}">
        <p14:creationId xmlns:p14="http://schemas.microsoft.com/office/powerpoint/2010/main" val="10072742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A77B0959-3E42-49A8-9D08-7C54F0421463}"/>
              </a:ext>
            </a:extLst>
          </p:cNvPr>
          <p:cNvSpPr>
            <a:spLocks noGrp="1"/>
          </p:cNvSpPr>
          <p:nvPr>
            <p:ph type="subTitle" idx="1"/>
          </p:nvPr>
        </p:nvSpPr>
        <p:spPr>
          <a:xfrm>
            <a:off x="587369" y="1973655"/>
            <a:ext cx="10909306" cy="4517680"/>
          </a:xfrm>
        </p:spPr>
        <p:txBody>
          <a:bodyPr vert="horz" lIns="91440" tIns="45720" rIns="91440" bIns="45720" numCol="2" spcCol="360000" rtlCol="0" anchor="t">
            <a:noAutofit/>
          </a:bodyPr>
          <a:lstStyle/>
          <a:p>
            <a:pPr algn="l">
              <a:lnSpc>
                <a:spcPct val="120000"/>
              </a:lnSpc>
            </a:pPr>
            <a:r>
              <a:rPr lang="en-GB" sz="1400" dirty="0">
                <a:latin typeface="Barlow"/>
                <a:ea typeface="Raleway" panose="020B0503030101060003" pitchFamily="34" charset="0"/>
                <a:cs typeface="Raleway" panose="020B0503030101060003" pitchFamily="34" charset="0"/>
              </a:rPr>
              <a:t>The Dementia Innovators Programme is a collaboration between the NHS CEP and Alzheimer’s Society.</a:t>
            </a:r>
          </a:p>
          <a:p>
            <a:pPr algn="l">
              <a:lnSpc>
                <a:spcPct val="120000"/>
              </a:lnSpc>
            </a:pPr>
            <a:r>
              <a:rPr lang="en-GB" sz="1400" dirty="0">
                <a:latin typeface="Barlow"/>
                <a:ea typeface="Raleway" panose="020B0503030101060003" pitchFamily="34" charset="0"/>
                <a:cs typeface="Raleway" panose="020B0503030101060003" pitchFamily="34" charset="0"/>
              </a:rPr>
              <a:t>This pilot programme, for professionals both within and outside the NHS, is aimed at supporting those with an idea that could help improve the lives of people affected by dementia.</a:t>
            </a:r>
          </a:p>
          <a:p>
            <a:pPr algn="l">
              <a:lnSpc>
                <a:spcPct val="120000"/>
              </a:lnSpc>
            </a:pPr>
            <a:r>
              <a:rPr lang="en-GB" sz="1400" dirty="0">
                <a:latin typeface="Barlow"/>
                <a:ea typeface="Raleway" panose="020B0503030101060003" pitchFamily="34" charset="0"/>
                <a:cs typeface="Raleway" panose="020B0503030101060003" pitchFamily="34" charset="0"/>
              </a:rPr>
              <a:t>The programme aims to give individuals the skills and knowledge to develop their innovation, while giving them access to a network of mentors, healthcare professionals and industry experts.</a:t>
            </a:r>
          </a:p>
          <a:p>
            <a:pPr algn="l">
              <a:lnSpc>
                <a:spcPct val="120000"/>
              </a:lnSpc>
            </a:pPr>
            <a:r>
              <a:rPr lang="en-GB" sz="1400" dirty="0">
                <a:latin typeface="Barlow"/>
                <a:ea typeface="Raleway" panose="020B0503030101060003" pitchFamily="34" charset="0"/>
                <a:cs typeface="Raleway" panose="020B0503030101060003" pitchFamily="34" charset="0"/>
              </a:rPr>
              <a:t>This question allows us</a:t>
            </a:r>
            <a:r>
              <a:rPr lang="en-GB" sz="1400" dirty="0">
                <a:effectLst/>
                <a:latin typeface="Barlow"/>
                <a:ea typeface="Raleway" panose="020B0503030101060003" pitchFamily="34" charset="0"/>
                <a:cs typeface="Raleway" panose="020B0503030101060003" pitchFamily="34" charset="0"/>
              </a:rPr>
              <a:t> to learn more about your ide</a:t>
            </a:r>
            <a:r>
              <a:rPr lang="en-GB" sz="1400" dirty="0">
                <a:latin typeface="Barlow"/>
                <a:ea typeface="Raleway" panose="020B0503030101060003" pitchFamily="34" charset="0"/>
                <a:cs typeface="Raleway" panose="020B0503030101060003" pitchFamily="34" charset="0"/>
              </a:rPr>
              <a:t>a or innovation. Whether it is in the early concept phase or already in market, tell us why your innovation is unique, and the challenges it addresses within the NHS. </a:t>
            </a:r>
            <a:endParaRPr lang="en-GB" sz="1400" dirty="0">
              <a:effectLst/>
              <a:latin typeface="Barlow"/>
              <a:ea typeface="Raleway" panose="020B0503030101060003" pitchFamily="34" charset="0"/>
              <a:cs typeface="Raleway" panose="020B0503030101060003" pitchFamily="34" charset="0"/>
            </a:endParaRPr>
          </a:p>
          <a:p>
            <a:pPr algn="l">
              <a:lnSpc>
                <a:spcPct val="120000"/>
              </a:lnSpc>
            </a:pPr>
            <a:r>
              <a:rPr lang="en-GB" sz="1400" b="1" dirty="0">
                <a:solidFill>
                  <a:srgbClr val="00B0F0"/>
                </a:solidFill>
                <a:effectLst/>
                <a:latin typeface="Barlow" panose="00000500000000000000" pitchFamily="2" charset="0"/>
                <a:ea typeface="Raleway" panose="020B0503030101060003" pitchFamily="34" charset="0"/>
                <a:cs typeface="Raleway" panose="020B0503030101060003" pitchFamily="34" charset="0"/>
              </a:rPr>
              <a:t>What should be included?</a:t>
            </a:r>
          </a:p>
          <a:p>
            <a:pPr marL="285750" indent="-285750" algn="l">
              <a:lnSpc>
                <a:spcPct val="120000"/>
              </a:lnSpc>
              <a:buFont typeface="Arial" panose="020B0604020202020204" pitchFamily="34" charset="0"/>
              <a:buChar char="•"/>
            </a:pPr>
            <a:r>
              <a:rPr lang="en-GB" sz="1400" dirty="0">
                <a:effectLst/>
                <a:latin typeface="Barlow"/>
                <a:ea typeface="Raleway" panose="020B0503030101060003" pitchFamily="34" charset="0"/>
                <a:cs typeface="Raleway" panose="020B0503030101060003" pitchFamily="34" charset="0"/>
              </a:rPr>
              <a:t>An introduction to your innovation/idea. </a:t>
            </a:r>
          </a:p>
          <a:p>
            <a:pPr marL="285750" indent="-285750" algn="l">
              <a:lnSpc>
                <a:spcPct val="120000"/>
              </a:lnSpc>
              <a:buFont typeface="Arial" panose="020B0604020202020204" pitchFamily="34" charset="0"/>
              <a:buChar char="•"/>
            </a:pPr>
            <a:r>
              <a:rPr lang="en-GB" sz="1400" dirty="0">
                <a:latin typeface="Barlow"/>
                <a:ea typeface="Raleway" panose="020B0503030101060003" pitchFamily="34" charset="0"/>
                <a:cs typeface="Raleway" panose="020B0503030101060003" pitchFamily="34" charset="0"/>
              </a:rPr>
              <a:t>Why your innovation is unique </a:t>
            </a:r>
          </a:p>
          <a:p>
            <a:pPr marL="285750" indent="-285750" algn="l">
              <a:lnSpc>
                <a:spcPct val="120000"/>
              </a:lnSpc>
              <a:buFont typeface="Arial" panose="020B0604020202020204" pitchFamily="34" charset="0"/>
              <a:buChar char="•"/>
            </a:pPr>
            <a:r>
              <a:rPr lang="en-GB" sz="1400" dirty="0">
                <a:latin typeface="Barlow"/>
                <a:ea typeface="Raleway" panose="020B0503030101060003" pitchFamily="34" charset="0"/>
                <a:cs typeface="Raleway" panose="020B0503030101060003" pitchFamily="34" charset="0"/>
              </a:rPr>
              <a:t>How will it improve the lives of those living with dementia</a:t>
            </a:r>
          </a:p>
          <a:p>
            <a:pPr marL="285750" indent="-285750" algn="l">
              <a:lnSpc>
                <a:spcPct val="120000"/>
              </a:lnSpc>
              <a:buFont typeface="Arial" panose="020B0604020202020204" pitchFamily="34" charset="0"/>
              <a:buChar char="•"/>
            </a:pPr>
            <a:r>
              <a:rPr lang="en-GB" sz="1400" dirty="0">
                <a:latin typeface="Barlow"/>
                <a:ea typeface="Raleway" panose="020B0503030101060003" pitchFamily="34" charset="0"/>
                <a:cs typeface="Raleway" panose="020B0503030101060003" pitchFamily="34" charset="0"/>
              </a:rPr>
              <a:t>Statistics</a:t>
            </a:r>
            <a:r>
              <a:rPr lang="en-GB" sz="1400" dirty="0">
                <a:effectLst/>
                <a:latin typeface="Barlow"/>
                <a:ea typeface="Raleway" panose="020B0503030101060003" pitchFamily="34" charset="0"/>
                <a:cs typeface="Raleway" panose="020B0503030101060003" pitchFamily="34" charset="0"/>
              </a:rPr>
              <a:t> and research to support </a:t>
            </a:r>
            <a:r>
              <a:rPr lang="en-GB" sz="1400" dirty="0">
                <a:latin typeface="Barlow"/>
                <a:ea typeface="Raleway" panose="020B0503030101060003" pitchFamily="34" charset="0"/>
                <a:cs typeface="Raleway" panose="020B0503030101060003" pitchFamily="34" charset="0"/>
              </a:rPr>
              <a:t>the validity of </a:t>
            </a:r>
            <a:r>
              <a:rPr lang="en-GB" sz="1400" dirty="0">
                <a:effectLst/>
                <a:latin typeface="Barlow"/>
                <a:ea typeface="Raleway" panose="020B0503030101060003" pitchFamily="34" charset="0"/>
                <a:cs typeface="Raleway" panose="020B0503030101060003" pitchFamily="34" charset="0"/>
              </a:rPr>
              <a:t>your innovation/ideas. </a:t>
            </a:r>
          </a:p>
          <a:p>
            <a:pPr algn="l">
              <a:lnSpc>
                <a:spcPct val="120000"/>
              </a:lnSpc>
            </a:pPr>
            <a:endParaRPr lang="en-GB" sz="1400" dirty="0">
              <a:effectLst/>
              <a:latin typeface="Barlow" panose="00000500000000000000" pitchFamily="2" charset="0"/>
              <a:ea typeface="Raleway" panose="020B0503030101060003" pitchFamily="34" charset="0"/>
              <a:cs typeface="Raleway" panose="020B0503030101060003" pitchFamily="34" charset="0"/>
            </a:endParaRPr>
          </a:p>
          <a:p>
            <a:pPr algn="l">
              <a:lnSpc>
                <a:spcPct val="120000"/>
              </a:lnSpc>
            </a:pPr>
            <a:r>
              <a:rPr lang="en-GB" sz="1400" b="1" dirty="0">
                <a:solidFill>
                  <a:srgbClr val="00B0F0"/>
                </a:solidFill>
                <a:effectLst/>
                <a:latin typeface="Barlow" panose="00000500000000000000" pitchFamily="2" charset="0"/>
                <a:ea typeface="Raleway" panose="020B0503030101060003" pitchFamily="34" charset="0"/>
                <a:cs typeface="Raleway" panose="020B0503030101060003" pitchFamily="34" charset="0"/>
              </a:rPr>
              <a:t>Our top tips!</a:t>
            </a:r>
          </a:p>
          <a:p>
            <a:pPr algn="l">
              <a:lnSpc>
                <a:spcPct val="120000"/>
              </a:lnSpc>
            </a:pPr>
            <a:r>
              <a:rPr lang="en-GB" sz="1400" dirty="0">
                <a:effectLst/>
                <a:latin typeface="Barlow" panose="00000500000000000000" pitchFamily="2" charset="0"/>
                <a:ea typeface="Raleway" panose="020B0503030101060003" pitchFamily="34" charset="0"/>
                <a:cs typeface="Raleway" panose="020B0503030101060003" pitchFamily="34" charset="0"/>
              </a:rPr>
              <a:t>Avoid the use of abbreviations or overly-technical terminology. </a:t>
            </a:r>
          </a:p>
          <a:p>
            <a:pPr algn="l">
              <a:lnSpc>
                <a:spcPct val="120000"/>
              </a:lnSpc>
            </a:pPr>
            <a:r>
              <a:rPr lang="en-GB" sz="1400" dirty="0">
                <a:latin typeface="Barlow"/>
                <a:ea typeface="Raleway" panose="020B0503030101060003" pitchFamily="34" charset="0"/>
                <a:cs typeface="Raleway" panose="020B0503030101060003" pitchFamily="34" charset="0"/>
              </a:rPr>
              <a:t>Clearly communicate the need for your innovation/idea within the NHS. </a:t>
            </a:r>
          </a:p>
          <a:p>
            <a:pPr algn="l">
              <a:lnSpc>
                <a:spcPct val="120000"/>
              </a:lnSpc>
            </a:pPr>
            <a:r>
              <a:rPr lang="en-GB" sz="1400" dirty="0">
                <a:effectLst/>
                <a:latin typeface="Barlow" panose="00000500000000000000" pitchFamily="2" charset="0"/>
                <a:ea typeface="Raleway" panose="020B0503030101060003" pitchFamily="34" charset="0"/>
                <a:cs typeface="Raleway" panose="020B0503030101060003" pitchFamily="34" charset="0"/>
              </a:rPr>
              <a:t>Do not include any patient identifiable or confidential information. </a:t>
            </a:r>
          </a:p>
          <a:p>
            <a:pPr algn="l">
              <a:lnSpc>
                <a:spcPct val="120000"/>
              </a:lnSpc>
            </a:pPr>
            <a:endParaRPr lang="en-GB" sz="1200" dirty="0">
              <a:effectLst/>
              <a:latin typeface="Raleway" panose="020B0503030101060003" pitchFamily="34" charset="0"/>
              <a:ea typeface="Raleway" panose="020B0503030101060003" pitchFamily="34" charset="0"/>
              <a:cs typeface="Raleway" panose="020B0503030101060003" pitchFamily="34" charset="0"/>
            </a:endParaRPr>
          </a:p>
        </p:txBody>
      </p:sp>
      <p:pic>
        <p:nvPicPr>
          <p:cNvPr id="8" name="Picture 7" descr="Logo, company name&#10;&#10;Description automatically generated">
            <a:extLst>
              <a:ext uri="{FF2B5EF4-FFF2-40B4-BE49-F238E27FC236}">
                <a16:creationId xmlns:a16="http://schemas.microsoft.com/office/drawing/2014/main" id="{D6B27D01-0BF1-4B51-8EED-07CF42BFB340}"/>
              </a:ext>
            </a:extLst>
          </p:cNvPr>
          <p:cNvPicPr>
            <a:picLocks noChangeAspect="1"/>
          </p:cNvPicPr>
          <p:nvPr/>
        </p:nvPicPr>
        <p:blipFill rotWithShape="1">
          <a:blip r:embed="rId2">
            <a:extLst>
              <a:ext uri="{28A0092B-C50C-407E-A947-70E740481C1C}">
                <a14:useLocalDpi xmlns:a14="http://schemas.microsoft.com/office/drawing/2010/main" val="0"/>
              </a:ext>
            </a:extLst>
          </a:blip>
          <a:srcRect l="11097" t="33565" r="11690" b="31327"/>
          <a:stretch/>
        </p:blipFill>
        <p:spPr>
          <a:xfrm>
            <a:off x="8458148" y="430898"/>
            <a:ext cx="3165533" cy="863600"/>
          </a:xfrm>
          <a:prstGeom prst="rect">
            <a:avLst/>
          </a:prstGeom>
        </p:spPr>
      </p:pic>
      <p:sp>
        <p:nvSpPr>
          <p:cNvPr id="13" name="Title 1">
            <a:extLst>
              <a:ext uri="{FF2B5EF4-FFF2-40B4-BE49-F238E27FC236}">
                <a16:creationId xmlns:a16="http://schemas.microsoft.com/office/drawing/2014/main" id="{4944B413-033D-BD48-21D0-D9D630A89351}"/>
              </a:ext>
            </a:extLst>
          </p:cNvPr>
          <p:cNvSpPr txBox="1">
            <a:spLocks/>
          </p:cNvSpPr>
          <p:nvPr/>
        </p:nvSpPr>
        <p:spPr>
          <a:xfrm>
            <a:off x="596948" y="1297295"/>
            <a:ext cx="9886966" cy="539593"/>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2000" b="1" kern="0" dirty="0">
                <a:solidFill>
                  <a:srgbClr val="002D88"/>
                </a:solidFill>
                <a:latin typeface="Barlow" panose="00000500000000000000" pitchFamily="2" charset="0"/>
                <a:ea typeface="Yu Gothic Light" panose="020B0300000000000000" pitchFamily="34" charset="-128"/>
                <a:cs typeface="Arial" panose="020B0604020202020204" pitchFamily="34" charset="0"/>
              </a:rPr>
              <a:t>Question: Please write a summary of your innovation (one paragraph/200 words only</a:t>
            </a:r>
            <a:r>
              <a:rPr lang="en-GB" sz="2000" b="1" kern="0" dirty="0">
                <a:solidFill>
                  <a:srgbClr val="002D88"/>
                </a:solidFill>
                <a:latin typeface="Raleway" panose="020B0503030101060003" pitchFamily="34" charset="0"/>
                <a:ea typeface="Yu Gothic Light" panose="020B0300000000000000" pitchFamily="34" charset="-128"/>
                <a:cs typeface="Arial" panose="020B0604020202020204" pitchFamily="34" charset="0"/>
              </a:rPr>
              <a:t>)</a:t>
            </a:r>
          </a:p>
        </p:txBody>
      </p:sp>
      <p:sp>
        <p:nvSpPr>
          <p:cNvPr id="14" name="Title 1">
            <a:extLst>
              <a:ext uri="{FF2B5EF4-FFF2-40B4-BE49-F238E27FC236}">
                <a16:creationId xmlns:a16="http://schemas.microsoft.com/office/drawing/2014/main" id="{D8096733-0155-B1B1-10E2-DA6FD501961E}"/>
              </a:ext>
            </a:extLst>
          </p:cNvPr>
          <p:cNvSpPr>
            <a:spLocks noGrp="1"/>
          </p:cNvSpPr>
          <p:nvPr>
            <p:ph type="ctrTitle"/>
          </p:nvPr>
        </p:nvSpPr>
        <p:spPr>
          <a:xfrm>
            <a:off x="568319" y="-941533"/>
            <a:ext cx="9069355" cy="2099264"/>
          </a:xfrm>
        </p:spPr>
        <p:txBody>
          <a:bodyPr>
            <a:normAutofit/>
          </a:bodyPr>
          <a:lstStyle/>
          <a:p>
            <a:pPr algn="l"/>
            <a:r>
              <a:rPr kumimoji="0" lang="en-GB" sz="3100" b="1" i="0" u="none" strike="noStrike" kern="0" cap="none" spc="0" normalizeH="0" baseline="0" noProof="0" dirty="0">
                <a:ln>
                  <a:noFill/>
                </a:ln>
                <a:solidFill>
                  <a:srgbClr val="002D88"/>
                </a:solidFill>
                <a:effectLst/>
                <a:uLnTx/>
                <a:uFillTx/>
                <a:latin typeface="Barlow" panose="00000500000000000000" pitchFamily="2" charset="0"/>
                <a:ea typeface="Yu Gothic Light" panose="020B0300000000000000" pitchFamily="34" charset="-128"/>
                <a:cs typeface="Arial" panose="020B0604020202020204" pitchFamily="34" charset="0"/>
              </a:rPr>
              <a:t>Application Assessed Questions</a:t>
            </a:r>
            <a:endParaRPr lang="en-GB" sz="4000" dirty="0">
              <a:latin typeface="Barlow" panose="00000500000000000000" pitchFamily="2" charset="0"/>
            </a:endParaRPr>
          </a:p>
        </p:txBody>
      </p:sp>
    </p:spTree>
    <p:extLst>
      <p:ext uri="{BB962C8B-B14F-4D97-AF65-F5344CB8AC3E}">
        <p14:creationId xmlns:p14="http://schemas.microsoft.com/office/powerpoint/2010/main" val="29384070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A77B0959-3E42-49A8-9D08-7C54F0421463}"/>
              </a:ext>
            </a:extLst>
          </p:cNvPr>
          <p:cNvSpPr>
            <a:spLocks noGrp="1"/>
          </p:cNvSpPr>
          <p:nvPr>
            <p:ph type="subTitle" idx="1"/>
          </p:nvPr>
        </p:nvSpPr>
        <p:spPr>
          <a:xfrm>
            <a:off x="587369" y="1958873"/>
            <a:ext cx="10909306" cy="4670526"/>
          </a:xfrm>
        </p:spPr>
        <p:txBody>
          <a:bodyPr vert="horz" lIns="91440" tIns="45720" rIns="91440" bIns="45720" numCol="2" spcCol="360000" rtlCol="0" anchor="t">
            <a:noAutofit/>
          </a:bodyPr>
          <a:lstStyle/>
          <a:p>
            <a:pPr algn="l">
              <a:lnSpc>
                <a:spcPct val="120000"/>
              </a:lnSpc>
            </a:pPr>
            <a:r>
              <a:rPr lang="en-GB" sz="1400" dirty="0">
                <a:effectLst/>
                <a:latin typeface="Barlow" panose="00000500000000000000" pitchFamily="2" charset="0"/>
                <a:ea typeface="Raleway" panose="020B0503030101060003" pitchFamily="34" charset="0"/>
                <a:cs typeface="Raleway" panose="020B0503030101060003" pitchFamily="34" charset="0"/>
              </a:rPr>
              <a:t>This question allows us to understand how your innovation has developed so far. If you have not explored business modelling before, please join for CEP Prep, with one of the sessions exploring ‘Working on your innovation’, looking at Lean Canvas and the steps you should take to support your application. </a:t>
            </a:r>
          </a:p>
          <a:p>
            <a:pPr algn="l">
              <a:lnSpc>
                <a:spcPct val="120000"/>
              </a:lnSpc>
            </a:pPr>
            <a:r>
              <a:rPr lang="en-GB" sz="1400" dirty="0">
                <a:latin typeface="Barlow" panose="00000500000000000000" pitchFamily="2" charset="0"/>
                <a:ea typeface="Raleway" panose="020B0503030101060003" pitchFamily="34" charset="0"/>
                <a:cs typeface="Raleway" panose="020B0503030101060003" pitchFamily="34" charset="0"/>
              </a:rPr>
              <a:t>Your answer will also help us to explore your developmental requirements and what you will need moving forward to support your innovation journey. </a:t>
            </a:r>
          </a:p>
          <a:p>
            <a:pPr algn="l">
              <a:lnSpc>
                <a:spcPct val="120000"/>
              </a:lnSpc>
            </a:pPr>
            <a:r>
              <a:rPr lang="en-GB" sz="1400" b="1" dirty="0">
                <a:solidFill>
                  <a:srgbClr val="00B0F0"/>
                </a:solidFill>
                <a:effectLst/>
                <a:latin typeface="Barlow" panose="00000500000000000000" pitchFamily="2" charset="0"/>
                <a:ea typeface="Raleway" panose="020B0503030101060003" pitchFamily="34" charset="0"/>
                <a:cs typeface="Raleway" panose="020B0503030101060003" pitchFamily="34" charset="0"/>
              </a:rPr>
              <a:t>What should be included?</a:t>
            </a:r>
          </a:p>
          <a:p>
            <a:pPr algn="l">
              <a:lnSpc>
                <a:spcPct val="120000"/>
              </a:lnSpc>
            </a:pPr>
            <a:r>
              <a:rPr lang="en-GB" sz="1400" b="0" dirty="0">
                <a:effectLst/>
                <a:latin typeface="Barlow" panose="00000500000000000000" pitchFamily="2" charset="0"/>
                <a:ea typeface="Yu Gothic Light" panose="020B0300000000000000" pitchFamily="34" charset="-128"/>
                <a:cs typeface="Arial" panose="020B0604020202020204" pitchFamily="34" charset="0"/>
              </a:rPr>
              <a:t>Please consider:</a:t>
            </a:r>
            <a:endParaRPr lang="en-GB" sz="1400" b="1" dirty="0">
              <a:effectLst/>
              <a:latin typeface="Barlow" panose="00000500000000000000" pitchFamily="2" charset="0"/>
              <a:ea typeface="Yu Gothic Light" panose="020B0300000000000000" pitchFamily="34" charset="-128"/>
              <a:cs typeface="Times New Roman" panose="02020603050405020304" pitchFamily="18" charset="0"/>
            </a:endParaRPr>
          </a:p>
          <a:p>
            <a:pPr marL="342900" lvl="0" indent="-342900" algn="l">
              <a:lnSpc>
                <a:spcPct val="107000"/>
              </a:lnSpc>
              <a:buFont typeface="Symbol" panose="05050102010706020507" pitchFamily="18" charset="2"/>
              <a:buChar char=""/>
            </a:pPr>
            <a:r>
              <a:rPr lang="en-GB" sz="1400" dirty="0">
                <a:effectLst/>
                <a:latin typeface="Barlow"/>
                <a:ea typeface="Calibri" panose="020F0502020204030204" pitchFamily="34" charset="0"/>
                <a:cs typeface="Arial"/>
              </a:rPr>
              <a:t>The type of business model you might use.</a:t>
            </a:r>
            <a:r>
              <a:rPr lang="en-GB" sz="1400" dirty="0">
                <a:effectLst/>
                <a:latin typeface="Barlow"/>
                <a:ea typeface="Raleway" panose="020B0503030101060003" pitchFamily="34" charset="0"/>
                <a:cs typeface="Raleway" panose="020B0503030101060003" pitchFamily="34" charset="0"/>
              </a:rPr>
              <a:t> </a:t>
            </a:r>
            <a:endParaRPr lang="en-GB" sz="1400" dirty="0">
              <a:effectLst/>
              <a:latin typeface="Barlow"/>
              <a:ea typeface="Calibri" panose="020F0502020204030204" pitchFamily="34" charset="0"/>
              <a:cs typeface="Arial" panose="020B0604020202020204" pitchFamily="34" charset="0"/>
            </a:endParaRPr>
          </a:p>
          <a:p>
            <a:pPr marL="342900" indent="-342900" algn="l">
              <a:lnSpc>
                <a:spcPct val="107000"/>
              </a:lnSpc>
              <a:buFont typeface="Symbol" panose="05050102010706020507" pitchFamily="18" charset="2"/>
              <a:buChar char=""/>
            </a:pPr>
            <a:r>
              <a:rPr lang="en-GB" sz="1400" dirty="0">
                <a:effectLst/>
                <a:latin typeface="Barlow"/>
                <a:ea typeface="Raleway" panose="020B0503030101060003" pitchFamily="34" charset="0"/>
                <a:cs typeface="Raleway" panose="020B0503030101060003" pitchFamily="34" charset="0"/>
              </a:rPr>
              <a:t>The revenue model for your innovation</a:t>
            </a:r>
            <a:r>
              <a:rPr lang="en-GB" sz="1400" dirty="0">
                <a:latin typeface="Barlow"/>
                <a:ea typeface="Raleway" panose="020B0503030101060003" pitchFamily="34" charset="0"/>
                <a:cs typeface="Raleway" panose="020B0503030101060003" pitchFamily="34" charset="0"/>
              </a:rPr>
              <a:t>,</a:t>
            </a:r>
            <a:r>
              <a:rPr lang="en-GB" sz="1400" dirty="0">
                <a:effectLst/>
                <a:latin typeface="Barlow"/>
                <a:ea typeface="Raleway" panose="020B0503030101060003" pitchFamily="34" charset="0"/>
                <a:cs typeface="Raleway" panose="020B0503030101060003" pitchFamily="34" charset="0"/>
              </a:rPr>
              <a:t> </a:t>
            </a:r>
            <a:r>
              <a:rPr lang="en-GB" sz="1400" dirty="0">
                <a:latin typeface="Barlow"/>
                <a:ea typeface="Raleway" panose="020B0503030101060003" pitchFamily="34" charset="0"/>
                <a:cs typeface="Raleway" panose="020B0503030101060003" pitchFamily="34" charset="0"/>
              </a:rPr>
              <a:t>e.g. advertising</a:t>
            </a:r>
            <a:r>
              <a:rPr lang="en-GB" sz="1400" dirty="0">
                <a:effectLst/>
                <a:latin typeface="Barlow"/>
                <a:ea typeface="Raleway" panose="020B0503030101060003" pitchFamily="34" charset="0"/>
                <a:cs typeface="Raleway" panose="020B0503030101060003" pitchFamily="34" charset="0"/>
              </a:rPr>
              <a:t>, sales, </a:t>
            </a:r>
            <a:r>
              <a:rPr lang="en-GB" sz="1400" dirty="0">
                <a:latin typeface="Barlow"/>
                <a:ea typeface="Raleway" panose="020B0503030101060003" pitchFamily="34" charset="0"/>
                <a:cs typeface="Raleway" panose="020B0503030101060003" pitchFamily="34" charset="0"/>
              </a:rPr>
              <a:t>subscription,</a:t>
            </a:r>
            <a:r>
              <a:rPr lang="en-GB" sz="1400" dirty="0">
                <a:effectLst/>
                <a:latin typeface="Barlow"/>
                <a:ea typeface="Raleway" panose="020B0503030101060003" pitchFamily="34" charset="0"/>
                <a:cs typeface="Raleway" panose="020B0503030101060003" pitchFamily="34" charset="0"/>
              </a:rPr>
              <a:t> etc</a:t>
            </a:r>
            <a:r>
              <a:rPr lang="en-GB" sz="1400" dirty="0">
                <a:latin typeface="Barlow"/>
                <a:ea typeface="Raleway" panose="020B0503030101060003" pitchFamily="34" charset="0"/>
                <a:cs typeface="Raleway" panose="020B0503030101060003" pitchFamily="34" charset="0"/>
              </a:rPr>
              <a:t>.</a:t>
            </a:r>
            <a:r>
              <a:rPr lang="en-GB" sz="1400" dirty="0">
                <a:effectLst/>
                <a:latin typeface="Barlow"/>
                <a:ea typeface="Raleway" panose="020B0503030101060003" pitchFamily="34" charset="0"/>
                <a:cs typeface="Raleway" panose="020B0503030101060003" pitchFamily="34" charset="0"/>
              </a:rPr>
              <a:t> </a:t>
            </a:r>
            <a:endParaRPr lang="en-GB" sz="1400" dirty="0">
              <a:effectLst/>
              <a:latin typeface="Barlow"/>
              <a:ea typeface="Calibri" panose="020F0502020204030204" pitchFamily="34" charset="0"/>
              <a:cs typeface="Arial" panose="020B0604020202020204" pitchFamily="34" charset="0"/>
            </a:endParaRPr>
          </a:p>
          <a:p>
            <a:pPr marL="342900" lvl="0" indent="-342900" algn="l">
              <a:lnSpc>
                <a:spcPct val="107000"/>
              </a:lnSpc>
              <a:spcAft>
                <a:spcPts val="800"/>
              </a:spcAft>
              <a:buFont typeface="Symbol" panose="05050102010706020507" pitchFamily="18" charset="2"/>
              <a:buChar char=""/>
            </a:pPr>
            <a:r>
              <a:rPr lang="en-GB" sz="1400" dirty="0">
                <a:effectLst/>
                <a:latin typeface="Barlow" panose="00000500000000000000" pitchFamily="2" charset="0"/>
                <a:ea typeface="Raleway" panose="020B0503030101060003" pitchFamily="34" charset="0"/>
                <a:cs typeface="Raleway" panose="020B0503030101060003" pitchFamily="34" charset="0"/>
              </a:rPr>
              <a:t>Do you have funding for the project or idea? </a:t>
            </a:r>
            <a:endParaRPr lang="en-GB" sz="1400" b="1" dirty="0">
              <a:effectLst/>
              <a:highlight>
                <a:srgbClr val="FFFF00"/>
              </a:highlight>
              <a:latin typeface="Barlow" panose="00000500000000000000" pitchFamily="2" charset="0"/>
              <a:ea typeface="Raleway" panose="020B0503030101060003" pitchFamily="34" charset="0"/>
              <a:cs typeface="Raleway" panose="020B0503030101060003" pitchFamily="34" charset="0"/>
            </a:endParaRPr>
          </a:p>
          <a:p>
            <a:pPr algn="l">
              <a:lnSpc>
                <a:spcPct val="100000"/>
              </a:lnSpc>
            </a:pPr>
            <a:r>
              <a:rPr lang="en-GB" sz="1400" b="1" dirty="0">
                <a:solidFill>
                  <a:srgbClr val="00B0F0"/>
                </a:solidFill>
                <a:effectLst/>
                <a:latin typeface="Barlow" panose="00000500000000000000" pitchFamily="2" charset="0"/>
                <a:ea typeface="Raleway" panose="020B0503030101060003" pitchFamily="34" charset="0"/>
                <a:cs typeface="Raleway" panose="020B0503030101060003" pitchFamily="34" charset="0"/>
              </a:rPr>
              <a:t>Our top tips!</a:t>
            </a:r>
          </a:p>
          <a:p>
            <a:pPr algn="l">
              <a:lnSpc>
                <a:spcPct val="100000"/>
              </a:lnSpc>
            </a:pPr>
            <a:endParaRPr lang="en-GB" sz="1400" b="1" dirty="0">
              <a:solidFill>
                <a:srgbClr val="00B0F0"/>
              </a:solidFill>
              <a:effectLst/>
              <a:highlight>
                <a:srgbClr val="FFFF00"/>
              </a:highlight>
              <a:latin typeface="Barlow" panose="00000500000000000000" pitchFamily="2" charset="0"/>
              <a:ea typeface="Raleway" panose="020B0503030101060003" pitchFamily="34" charset="0"/>
              <a:cs typeface="Raleway" panose="020B05030301010600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Barlow"/>
              </a:rPr>
              <a:t>The </a:t>
            </a:r>
            <a:r>
              <a:rPr kumimoji="0" lang="en-GB" sz="1400" b="1" i="0" u="none" strike="noStrike" kern="1200" cap="none" spc="0" normalizeH="0" baseline="0" noProof="0" dirty="0">
                <a:ln>
                  <a:noFill/>
                </a:ln>
                <a:solidFill>
                  <a:srgbClr val="000000"/>
                </a:solidFill>
                <a:effectLst/>
                <a:uLnTx/>
                <a:uFillTx/>
                <a:latin typeface="Barlow"/>
              </a:rPr>
              <a:t>Lean Canvas</a:t>
            </a:r>
            <a:r>
              <a:rPr kumimoji="0" lang="en-GB" sz="1400" b="0" i="0" u="none" strike="noStrike" kern="1200" cap="none" spc="0" normalizeH="0" baseline="0" noProof="0" dirty="0">
                <a:ln>
                  <a:noFill/>
                </a:ln>
                <a:solidFill>
                  <a:srgbClr val="000000"/>
                </a:solidFill>
                <a:effectLst/>
                <a:uLnTx/>
                <a:uFillTx/>
                <a:latin typeface="Barlow"/>
              </a:rPr>
              <a:t> is a business modelling tool created by Ash Maurya to help deconstruct a start-up idea into its key and most risky assumptions. Deeply influenced by the lean start-up methodology, the Lean Canvas </a:t>
            </a:r>
            <a:r>
              <a:rPr lang="en-GB" sz="1400" dirty="0">
                <a:solidFill>
                  <a:srgbClr val="000000"/>
                </a:solidFill>
                <a:latin typeface="Barlow"/>
              </a:rPr>
              <a:t>serves</a:t>
            </a:r>
            <a:r>
              <a:rPr kumimoji="0" lang="en-GB" sz="1400" b="0" i="0" u="none" strike="noStrike" kern="1200" cap="none" spc="0" normalizeH="0" baseline="0" noProof="0" dirty="0">
                <a:ln>
                  <a:noFill/>
                </a:ln>
                <a:solidFill>
                  <a:srgbClr val="000000"/>
                </a:solidFill>
                <a:effectLst/>
                <a:uLnTx/>
                <a:uFillTx/>
                <a:latin typeface="Barlow"/>
              </a:rPr>
              <a:t> as a tactical plan to guide entrepreneurs when navigating their way from ideation to building a successful start-up.</a:t>
            </a:r>
            <a:endParaRPr lang="en-GB" sz="1400" b="0" i="0" u="none" strike="noStrike" kern="1200" cap="none" spc="0" normalizeH="0" baseline="0" noProof="0" dirty="0">
              <a:ln>
                <a:noFill/>
              </a:ln>
              <a:solidFill>
                <a:srgbClr val="000000"/>
              </a:solidFill>
              <a:effectLst/>
              <a:uLnTx/>
              <a:uFillTx/>
              <a:latin typeface="Barlow"/>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Barlow"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Barlow" panose="00000500000000000000" pitchFamily="2" charset="0"/>
              </a:rPr>
              <a:t>The NHS Clinical Entrepreneur Programme encourages all aspiring entrepreneurs to complete their Lean Canvas and provides a preparation session around ‘Working on your innovation’, which includes the exploration of this exercise.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Barlow"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Barlow" panose="00000500000000000000" pitchFamily="2" charset="0"/>
              </a:rPr>
              <a:t>To register for the CEP Prep sessions, please </a:t>
            </a:r>
            <a:r>
              <a:rPr kumimoji="0" lang="en-GB" sz="1400" b="0" i="0" u="none" strike="noStrike" kern="1200" cap="none" spc="0" normalizeH="0" baseline="0" noProof="0" dirty="0">
                <a:ln>
                  <a:noFill/>
                </a:ln>
                <a:solidFill>
                  <a:srgbClr val="000000"/>
                </a:solidFill>
                <a:effectLst/>
                <a:uLnTx/>
                <a:uFillTx/>
                <a:latin typeface="Barlow" panose="00000500000000000000" pitchFamily="2" charset="0"/>
                <a:hlinkClick r:id="rId2"/>
              </a:rPr>
              <a:t>click here</a:t>
            </a:r>
            <a:r>
              <a:rPr kumimoji="0" lang="en-GB" sz="1400" b="0" i="0" u="none" strike="noStrike" kern="1200" cap="none" spc="0" normalizeH="0" baseline="0" noProof="0" dirty="0">
                <a:ln>
                  <a:noFill/>
                </a:ln>
                <a:solidFill>
                  <a:srgbClr val="000000"/>
                </a:solidFill>
                <a:effectLst/>
                <a:uLnTx/>
                <a:uFillTx/>
                <a:latin typeface="Barlow" panose="00000500000000000000" pitchFamily="2" charset="0"/>
              </a:rPr>
              <a:t>. </a:t>
            </a:r>
          </a:p>
        </p:txBody>
      </p:sp>
      <p:pic>
        <p:nvPicPr>
          <p:cNvPr id="8" name="Picture 7" descr="Logo, company name&#10;&#10;Description automatically generated">
            <a:extLst>
              <a:ext uri="{FF2B5EF4-FFF2-40B4-BE49-F238E27FC236}">
                <a16:creationId xmlns:a16="http://schemas.microsoft.com/office/drawing/2014/main" id="{D6B27D01-0BF1-4B51-8EED-07CF42BFB340}"/>
              </a:ext>
            </a:extLst>
          </p:cNvPr>
          <p:cNvPicPr>
            <a:picLocks noChangeAspect="1"/>
          </p:cNvPicPr>
          <p:nvPr/>
        </p:nvPicPr>
        <p:blipFill rotWithShape="1">
          <a:blip r:embed="rId3">
            <a:extLst>
              <a:ext uri="{28A0092B-C50C-407E-A947-70E740481C1C}">
                <a14:useLocalDpi xmlns:a14="http://schemas.microsoft.com/office/drawing/2010/main" val="0"/>
              </a:ext>
            </a:extLst>
          </a:blip>
          <a:srcRect l="11097" t="33565" r="11690" b="31327"/>
          <a:stretch/>
        </p:blipFill>
        <p:spPr>
          <a:xfrm>
            <a:off x="8458148" y="430898"/>
            <a:ext cx="3165533" cy="863600"/>
          </a:xfrm>
          <a:prstGeom prst="rect">
            <a:avLst/>
          </a:prstGeom>
        </p:spPr>
      </p:pic>
      <p:sp>
        <p:nvSpPr>
          <p:cNvPr id="13" name="Title 1">
            <a:extLst>
              <a:ext uri="{FF2B5EF4-FFF2-40B4-BE49-F238E27FC236}">
                <a16:creationId xmlns:a16="http://schemas.microsoft.com/office/drawing/2014/main" id="{4944B413-033D-BD48-21D0-D9D630A89351}"/>
              </a:ext>
            </a:extLst>
          </p:cNvPr>
          <p:cNvSpPr txBox="1">
            <a:spLocks/>
          </p:cNvSpPr>
          <p:nvPr/>
        </p:nvSpPr>
        <p:spPr>
          <a:xfrm>
            <a:off x="587370" y="1358345"/>
            <a:ext cx="10909306" cy="758561"/>
          </a:xfrm>
          <a:prstGeom prst="rect">
            <a:avLst/>
          </a:prstGeom>
        </p:spPr>
        <p:txBody>
          <a:bodyPr vert="horz" lIns="91440" tIns="45720" rIns="91440" bIns="45720" rtlCol="0" anchor="b">
            <a:normAutofit fontScale="90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2000" b="1" kern="0" dirty="0">
                <a:solidFill>
                  <a:srgbClr val="002D88"/>
                </a:solidFill>
                <a:latin typeface="Barlow"/>
                <a:ea typeface="Yu Gothic Light"/>
                <a:cs typeface="Arial"/>
              </a:rPr>
              <a:t>Question: Please describe how you plan to deliver your idea or innovation, and please provide details of your next steps.  </a:t>
            </a:r>
          </a:p>
          <a:p>
            <a:pPr algn="l"/>
            <a:r>
              <a:rPr lang="en-GB" sz="2000" kern="0" dirty="0">
                <a:solidFill>
                  <a:schemeClr val="accent2"/>
                </a:solidFill>
                <a:latin typeface="Raleway" panose="020B0503030101060003" pitchFamily="34" charset="0"/>
                <a:ea typeface="Yu Gothic Light" panose="020B0300000000000000" pitchFamily="34" charset="-128"/>
                <a:cs typeface="Arial" panose="020B0604020202020204" pitchFamily="34" charset="0"/>
              </a:rPr>
              <a:t>.</a:t>
            </a:r>
          </a:p>
        </p:txBody>
      </p:sp>
      <p:sp>
        <p:nvSpPr>
          <p:cNvPr id="14" name="Title 1">
            <a:extLst>
              <a:ext uri="{FF2B5EF4-FFF2-40B4-BE49-F238E27FC236}">
                <a16:creationId xmlns:a16="http://schemas.microsoft.com/office/drawing/2014/main" id="{D8096733-0155-B1B1-10E2-DA6FD501961E}"/>
              </a:ext>
            </a:extLst>
          </p:cNvPr>
          <p:cNvSpPr>
            <a:spLocks noGrp="1"/>
          </p:cNvSpPr>
          <p:nvPr>
            <p:ph type="ctrTitle"/>
          </p:nvPr>
        </p:nvSpPr>
        <p:spPr>
          <a:xfrm>
            <a:off x="568319" y="-962799"/>
            <a:ext cx="9069355" cy="2099264"/>
          </a:xfrm>
        </p:spPr>
        <p:txBody>
          <a:bodyPr>
            <a:normAutofit/>
          </a:bodyPr>
          <a:lstStyle/>
          <a:p>
            <a:pPr algn="l"/>
            <a:r>
              <a:rPr kumimoji="0" lang="en-GB" sz="3100" b="1" i="0" u="none" strike="noStrike" kern="0" cap="none" spc="0" normalizeH="0" baseline="0" noProof="0" dirty="0">
                <a:ln>
                  <a:noFill/>
                </a:ln>
                <a:solidFill>
                  <a:srgbClr val="002D88"/>
                </a:solidFill>
                <a:effectLst/>
                <a:uLnTx/>
                <a:uFillTx/>
                <a:latin typeface="Barlow" panose="00000500000000000000" pitchFamily="2" charset="0"/>
                <a:ea typeface="Yu Gothic Light" panose="020B0300000000000000" pitchFamily="34" charset="-128"/>
                <a:cs typeface="Arial" panose="020B0604020202020204" pitchFamily="34" charset="0"/>
              </a:rPr>
              <a:t>Application Assessed Questions</a:t>
            </a:r>
            <a:endParaRPr lang="en-GB" sz="4000" dirty="0">
              <a:latin typeface="Barlow" panose="00000500000000000000" pitchFamily="2" charset="0"/>
            </a:endParaRPr>
          </a:p>
        </p:txBody>
      </p:sp>
    </p:spTree>
    <p:extLst>
      <p:ext uri="{BB962C8B-B14F-4D97-AF65-F5344CB8AC3E}">
        <p14:creationId xmlns:p14="http://schemas.microsoft.com/office/powerpoint/2010/main" val="36032423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A77B0959-3E42-49A8-9D08-7C54F0421463}"/>
              </a:ext>
            </a:extLst>
          </p:cNvPr>
          <p:cNvSpPr>
            <a:spLocks noGrp="1"/>
          </p:cNvSpPr>
          <p:nvPr>
            <p:ph type="subTitle" idx="1"/>
          </p:nvPr>
        </p:nvSpPr>
        <p:spPr>
          <a:xfrm>
            <a:off x="587368" y="1746065"/>
            <a:ext cx="11132511" cy="4382185"/>
          </a:xfrm>
        </p:spPr>
        <p:txBody>
          <a:bodyPr vert="horz" lIns="91440" tIns="45720" rIns="91440" bIns="45720" numCol="2" spcCol="360000" rtlCol="0" anchor="t">
            <a:noAutofit/>
          </a:bodyPr>
          <a:lstStyle/>
          <a:p>
            <a:pPr algn="l">
              <a:lnSpc>
                <a:spcPct val="120000"/>
              </a:lnSpc>
            </a:pPr>
            <a:r>
              <a:rPr lang="en-GB" sz="1400" b="1" dirty="0">
                <a:solidFill>
                  <a:srgbClr val="00B0F0"/>
                </a:solidFill>
                <a:effectLst/>
                <a:latin typeface="Barlow" panose="00000500000000000000" pitchFamily="2" charset="0"/>
                <a:ea typeface="Raleway" panose="020B0503030101060003" pitchFamily="34" charset="0"/>
                <a:cs typeface="Raleway" panose="020B0503030101060003" pitchFamily="34" charset="0"/>
              </a:rPr>
              <a:t>Why are we asking if your innovation impacts different populations? </a:t>
            </a:r>
          </a:p>
          <a:p>
            <a:pPr algn="l">
              <a:lnSpc>
                <a:spcPct val="120000"/>
              </a:lnSpc>
            </a:pPr>
            <a:r>
              <a:rPr lang="en-GB" sz="1400" dirty="0">
                <a:effectLst/>
                <a:latin typeface="Barlow" panose="00000500000000000000" pitchFamily="2" charset="0"/>
                <a:ea typeface="Raleway" panose="020B0503030101060003" pitchFamily="34" charset="0"/>
                <a:cs typeface="Raleway" panose="020B0503030101060003" pitchFamily="34" charset="0"/>
              </a:rPr>
              <a:t>As a key priority within the NHS, Anglia Ruskin University, and the NHS Clinical Entrepreneur Programme, we are committed to tacking Health Inequalities (HIs) and ensuring Equality, Diversity, and Inclusion (EDI). This question aims helps us to understand whether EDI and HIs have been considered within your innovation.</a:t>
            </a:r>
          </a:p>
          <a:p>
            <a:pPr algn="l">
              <a:lnSpc>
                <a:spcPct val="120000"/>
              </a:lnSpc>
            </a:pPr>
            <a:r>
              <a:rPr lang="en-GB" sz="1400" dirty="0">
                <a:effectLst/>
                <a:latin typeface="Barlow"/>
                <a:ea typeface="Raleway" panose="020B0503030101060003" pitchFamily="34" charset="0"/>
                <a:cs typeface="Raleway" panose="020B0503030101060003" pitchFamily="34" charset="0"/>
              </a:rPr>
              <a:t>Health inequalities are avoidable, unfair, and systematic differences in health between different groups of people. The programme supports ‘Core20PLUS5’ and the ‘NHS </a:t>
            </a:r>
            <a:r>
              <a:rPr lang="en-GB" sz="1400" dirty="0">
                <a:latin typeface="Barlow"/>
                <a:ea typeface="Raleway" panose="020B0503030101060003" pitchFamily="34" charset="0"/>
                <a:cs typeface="Raleway" panose="020B0503030101060003" pitchFamily="34" charset="0"/>
              </a:rPr>
              <a:t>Long</a:t>
            </a:r>
            <a:r>
              <a:rPr lang="en-GB" sz="1400" dirty="0">
                <a:effectLst/>
                <a:latin typeface="Barlow"/>
                <a:ea typeface="Raleway" panose="020B0503030101060003" pitchFamily="34" charset="0"/>
                <a:cs typeface="Raleway" panose="020B0503030101060003" pitchFamily="34" charset="0"/>
              </a:rPr>
              <a:t> </a:t>
            </a:r>
            <a:r>
              <a:rPr lang="en-GB" sz="1400" dirty="0">
                <a:latin typeface="Barlow"/>
                <a:ea typeface="Raleway" panose="020B0503030101060003" pitchFamily="34" charset="0"/>
                <a:cs typeface="Raleway" panose="020B0503030101060003" pitchFamily="34" charset="0"/>
              </a:rPr>
              <a:t>Term</a:t>
            </a:r>
            <a:r>
              <a:rPr lang="en-GB" sz="1400" dirty="0">
                <a:effectLst/>
                <a:latin typeface="Barlow"/>
                <a:ea typeface="Raleway" panose="020B0503030101060003" pitchFamily="34" charset="0"/>
                <a:cs typeface="Raleway" panose="020B0503030101060003" pitchFamily="34" charset="0"/>
              </a:rPr>
              <a:t> </a:t>
            </a:r>
            <a:r>
              <a:rPr lang="en-GB" sz="1400" dirty="0">
                <a:latin typeface="Barlow"/>
                <a:ea typeface="Raleway" panose="020B0503030101060003" pitchFamily="34" charset="0"/>
                <a:cs typeface="Raleway" panose="020B0503030101060003" pitchFamily="34" charset="0"/>
              </a:rPr>
              <a:t>Plan</a:t>
            </a:r>
            <a:r>
              <a:rPr lang="en-GB" sz="1400" dirty="0">
                <a:effectLst/>
                <a:latin typeface="Barlow"/>
                <a:ea typeface="Raleway" panose="020B0503030101060003" pitchFamily="34" charset="0"/>
                <a:cs typeface="Raleway" panose="020B0503030101060003" pitchFamily="34" charset="0"/>
              </a:rPr>
              <a:t>’ in tackling inequalities and improving health outcomes for our population. </a:t>
            </a:r>
          </a:p>
          <a:p>
            <a:pPr algn="l">
              <a:lnSpc>
                <a:spcPct val="120000"/>
              </a:lnSpc>
            </a:pPr>
            <a:r>
              <a:rPr lang="en-GB" sz="1400" dirty="0">
                <a:effectLst/>
                <a:latin typeface="Barlow" panose="00000500000000000000" pitchFamily="2" charset="0"/>
                <a:ea typeface="Raleway" panose="020B0503030101060003" pitchFamily="34" charset="0"/>
                <a:cs typeface="Raleway" panose="020B0503030101060003" pitchFamily="34" charset="0"/>
              </a:rPr>
              <a:t>Equality, Diversity and Inclusivity is central to the programme's vison and values, and it is important to ensure the NHS CEP reflects the diverse workforce and patients of the NHS.</a:t>
            </a:r>
          </a:p>
          <a:p>
            <a:pPr algn="l">
              <a:lnSpc>
                <a:spcPct val="120000"/>
              </a:lnSpc>
            </a:pPr>
            <a:r>
              <a:rPr lang="en-GB" sz="1400" dirty="0">
                <a:effectLst/>
                <a:latin typeface="Barlow"/>
                <a:ea typeface="Raleway" panose="020B0503030101060003" pitchFamily="34" charset="0"/>
                <a:cs typeface="Raleway" panose="020B0503030101060003" pitchFamily="34" charset="0"/>
              </a:rPr>
              <a:t>The NHS CEP are proud to be supporting the reduction in Health Inequalities and </a:t>
            </a:r>
            <a:r>
              <a:rPr lang="en-GB" sz="1400" dirty="0">
                <a:latin typeface="Barlow"/>
                <a:ea typeface="Raleway" panose="020B0503030101060003" pitchFamily="34" charset="0"/>
                <a:cs typeface="Raleway" panose="020B0503030101060003" pitchFamily="34" charset="0"/>
              </a:rPr>
              <a:t>the </a:t>
            </a:r>
            <a:r>
              <a:rPr lang="en-GB" sz="1400" dirty="0">
                <a:effectLst/>
                <a:latin typeface="Barlow"/>
                <a:ea typeface="Raleway" panose="020B0503030101060003" pitchFamily="34" charset="0"/>
                <a:cs typeface="Raleway" panose="020B0503030101060003" pitchFamily="34" charset="0"/>
              </a:rPr>
              <a:t>promotion of EDI. </a:t>
            </a:r>
          </a:p>
          <a:p>
            <a:pPr algn="l">
              <a:lnSpc>
                <a:spcPct val="120000"/>
              </a:lnSpc>
            </a:pPr>
            <a:r>
              <a:rPr lang="en-GB" sz="1400" b="1" dirty="0">
                <a:solidFill>
                  <a:srgbClr val="00B0F0"/>
                </a:solidFill>
                <a:effectLst/>
                <a:latin typeface="Barlow" panose="00000500000000000000" pitchFamily="2" charset="0"/>
                <a:ea typeface="Raleway" panose="020B0503030101060003" pitchFamily="34" charset="0"/>
                <a:cs typeface="Raleway" panose="020B0503030101060003" pitchFamily="34" charset="0"/>
              </a:rPr>
              <a:t>What should be included?</a:t>
            </a:r>
          </a:p>
          <a:p>
            <a:pPr marL="171450" indent="-171450" algn="l">
              <a:lnSpc>
                <a:spcPct val="120000"/>
              </a:lnSpc>
              <a:buFont typeface="Arial" panose="020B0604020202020204" pitchFamily="34" charset="0"/>
              <a:buChar char="•"/>
            </a:pPr>
            <a:r>
              <a:rPr lang="en-GB" sz="1400" dirty="0">
                <a:effectLst/>
                <a:latin typeface="Barlow" panose="00000500000000000000" pitchFamily="2" charset="0"/>
                <a:ea typeface="Raleway" panose="020B0503030101060003" pitchFamily="34" charset="0"/>
                <a:cs typeface="Raleway" panose="020B0503030101060003" pitchFamily="34" charset="0"/>
              </a:rPr>
              <a:t>Have you considered the needs of your target population and thought about how your innovation could include and exclude different populations? </a:t>
            </a:r>
          </a:p>
          <a:p>
            <a:pPr marL="171450" indent="-171450" algn="l">
              <a:lnSpc>
                <a:spcPct val="120000"/>
              </a:lnSpc>
              <a:buFont typeface="Arial" panose="020B0604020202020204" pitchFamily="34" charset="0"/>
              <a:buChar char="•"/>
            </a:pPr>
            <a:r>
              <a:rPr lang="en-GB" sz="1400" dirty="0">
                <a:effectLst/>
                <a:latin typeface="Barlow"/>
                <a:ea typeface="Raleway" panose="020B0503030101060003" pitchFamily="34" charset="0"/>
                <a:cs typeface="Raleway" panose="020B0503030101060003" pitchFamily="34" charset="0"/>
              </a:rPr>
              <a:t>Have you considered the accessibility of your innovation and where it adversely </a:t>
            </a:r>
            <a:r>
              <a:rPr lang="en-GB" sz="1400" dirty="0">
                <a:latin typeface="Barlow"/>
                <a:ea typeface="Raleway" panose="020B0503030101060003" pitchFamily="34" charset="0"/>
                <a:cs typeface="Raleway" panose="020B0503030101060003" pitchFamily="34" charset="0"/>
              </a:rPr>
              <a:t>affects</a:t>
            </a:r>
            <a:r>
              <a:rPr lang="en-GB" sz="1400" dirty="0">
                <a:effectLst/>
                <a:latin typeface="Barlow"/>
                <a:ea typeface="Raleway" panose="020B0503030101060003" pitchFamily="34" charset="0"/>
                <a:cs typeface="Raleway" panose="020B0503030101060003" pitchFamily="34" charset="0"/>
              </a:rPr>
              <a:t> health inequalities</a:t>
            </a:r>
            <a:r>
              <a:rPr lang="en-GB" sz="1400" dirty="0">
                <a:latin typeface="Barlow"/>
                <a:ea typeface="Raleway" panose="020B0503030101060003" pitchFamily="34" charset="0"/>
                <a:cs typeface="Raleway" panose="020B0503030101060003" pitchFamily="34" charset="0"/>
              </a:rPr>
              <a:t>?</a:t>
            </a:r>
            <a:endParaRPr lang="en-GB" sz="1400" dirty="0">
              <a:effectLst/>
              <a:latin typeface="Barlow"/>
              <a:ea typeface="Raleway" panose="020B0503030101060003" pitchFamily="34" charset="0"/>
              <a:cs typeface="Raleway" panose="020B0503030101060003" pitchFamily="34" charset="0"/>
            </a:endParaRPr>
          </a:p>
          <a:p>
            <a:pPr marL="171450" indent="-171450" algn="l">
              <a:lnSpc>
                <a:spcPct val="120000"/>
              </a:lnSpc>
              <a:buFont typeface="Arial" panose="020B0604020202020204" pitchFamily="34" charset="0"/>
              <a:buChar char="•"/>
            </a:pPr>
            <a:r>
              <a:rPr lang="en-GB" sz="1400" dirty="0">
                <a:effectLst/>
                <a:latin typeface="Barlow" panose="00000500000000000000" pitchFamily="2" charset="0"/>
                <a:ea typeface="Raleway" panose="020B0503030101060003" pitchFamily="34" charset="0"/>
                <a:cs typeface="Raleway" panose="020B0503030101060003" pitchFamily="34" charset="0"/>
              </a:rPr>
              <a:t>Have you involved your target groups in the development of your innovation (these groups could include patients/service users and/or staff) and have you thought about how you will continue to engage with these groups?</a:t>
            </a:r>
          </a:p>
          <a:p>
            <a:pPr algn="l">
              <a:lnSpc>
                <a:spcPct val="120000"/>
              </a:lnSpc>
            </a:pPr>
            <a:r>
              <a:rPr lang="en-GB" sz="1400" b="1" dirty="0">
                <a:solidFill>
                  <a:srgbClr val="00B0F0"/>
                </a:solidFill>
                <a:effectLst/>
                <a:latin typeface="Barlow" panose="00000500000000000000" pitchFamily="2" charset="0"/>
                <a:ea typeface="Raleway" panose="020B0503030101060003" pitchFamily="34" charset="0"/>
                <a:cs typeface="Raleway" panose="020B0503030101060003" pitchFamily="34" charset="0"/>
              </a:rPr>
              <a:t>Our top tips!</a:t>
            </a:r>
          </a:p>
          <a:p>
            <a:pPr algn="l">
              <a:lnSpc>
                <a:spcPct val="120000"/>
              </a:lnSpc>
            </a:pPr>
            <a:r>
              <a:rPr lang="en-GB" sz="1400" dirty="0">
                <a:effectLst/>
                <a:latin typeface="Barlow"/>
                <a:ea typeface="Raleway" panose="020B0503030101060003" pitchFamily="34" charset="0"/>
                <a:cs typeface="Raleway" panose="020B0503030101060003" pitchFamily="34" charset="0"/>
              </a:rPr>
              <a:t>Research is </a:t>
            </a:r>
            <a:r>
              <a:rPr lang="en-GB" sz="1400" dirty="0">
                <a:latin typeface="Barlow"/>
                <a:ea typeface="Raleway" panose="020B0503030101060003" pitchFamily="34" charset="0"/>
                <a:cs typeface="Raleway" panose="020B0503030101060003" pitchFamily="34" charset="0"/>
              </a:rPr>
              <a:t>key -</a:t>
            </a:r>
            <a:r>
              <a:rPr lang="en-GB" sz="1400" dirty="0">
                <a:effectLst/>
                <a:latin typeface="Barlow"/>
                <a:ea typeface="Raleway" panose="020B0503030101060003" pitchFamily="34" charset="0"/>
                <a:cs typeface="Raleway" panose="020B0503030101060003" pitchFamily="34" charset="0"/>
              </a:rPr>
              <a:t> ensure you have a strong understanding of Equality, Diversity, Inclusion and Health Inequalities. </a:t>
            </a:r>
          </a:p>
        </p:txBody>
      </p:sp>
      <p:pic>
        <p:nvPicPr>
          <p:cNvPr id="8" name="Picture 7" descr="Logo, company name&#10;&#10;Description automatically generated">
            <a:extLst>
              <a:ext uri="{FF2B5EF4-FFF2-40B4-BE49-F238E27FC236}">
                <a16:creationId xmlns:a16="http://schemas.microsoft.com/office/drawing/2014/main" id="{D6B27D01-0BF1-4B51-8EED-07CF42BFB340}"/>
              </a:ext>
            </a:extLst>
          </p:cNvPr>
          <p:cNvPicPr>
            <a:picLocks noChangeAspect="1"/>
          </p:cNvPicPr>
          <p:nvPr/>
        </p:nvPicPr>
        <p:blipFill rotWithShape="1">
          <a:blip r:embed="rId2">
            <a:extLst>
              <a:ext uri="{28A0092B-C50C-407E-A947-70E740481C1C}">
                <a14:useLocalDpi xmlns:a14="http://schemas.microsoft.com/office/drawing/2010/main" val="0"/>
              </a:ext>
            </a:extLst>
          </a:blip>
          <a:srcRect l="11097" t="33565" r="11690" b="31327"/>
          <a:stretch/>
        </p:blipFill>
        <p:spPr>
          <a:xfrm>
            <a:off x="8458148" y="430898"/>
            <a:ext cx="3165533" cy="863600"/>
          </a:xfrm>
          <a:prstGeom prst="rect">
            <a:avLst/>
          </a:prstGeom>
        </p:spPr>
      </p:pic>
      <p:sp>
        <p:nvSpPr>
          <p:cNvPr id="13" name="Title 1">
            <a:extLst>
              <a:ext uri="{FF2B5EF4-FFF2-40B4-BE49-F238E27FC236}">
                <a16:creationId xmlns:a16="http://schemas.microsoft.com/office/drawing/2014/main" id="{4944B413-033D-BD48-21D0-D9D630A89351}"/>
              </a:ext>
            </a:extLst>
          </p:cNvPr>
          <p:cNvSpPr txBox="1">
            <a:spLocks/>
          </p:cNvSpPr>
          <p:nvPr/>
        </p:nvSpPr>
        <p:spPr>
          <a:xfrm>
            <a:off x="596947" y="1028599"/>
            <a:ext cx="11477365" cy="549908"/>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2000" b="1" kern="0" dirty="0">
                <a:solidFill>
                  <a:srgbClr val="002D88"/>
                </a:solidFill>
                <a:latin typeface="Barlow" panose="00000500000000000000" pitchFamily="2" charset="0"/>
                <a:ea typeface="Yu Gothic Light" panose="020B0300000000000000" pitchFamily="34" charset="-128"/>
                <a:cs typeface="Arial" panose="020B0604020202020204" pitchFamily="34" charset="0"/>
              </a:rPr>
              <a:t>Question: Does your innovation impact different populations? </a:t>
            </a:r>
            <a:r>
              <a:rPr lang="en-GB" sz="2000" b="1" kern="0" dirty="0">
                <a:solidFill>
                  <a:srgbClr val="002D88"/>
                </a:solidFill>
                <a:latin typeface="Raleway" panose="020B0503030101060003" pitchFamily="34" charset="0"/>
                <a:ea typeface="Yu Gothic Light" panose="020B0300000000000000" pitchFamily="34" charset="-128"/>
                <a:cs typeface="Arial" panose="020B0604020202020204" pitchFamily="34" charset="0"/>
              </a:rPr>
              <a:t> </a:t>
            </a:r>
          </a:p>
        </p:txBody>
      </p:sp>
      <p:sp>
        <p:nvSpPr>
          <p:cNvPr id="14" name="Title 1">
            <a:extLst>
              <a:ext uri="{FF2B5EF4-FFF2-40B4-BE49-F238E27FC236}">
                <a16:creationId xmlns:a16="http://schemas.microsoft.com/office/drawing/2014/main" id="{D8096733-0155-B1B1-10E2-DA6FD501961E}"/>
              </a:ext>
            </a:extLst>
          </p:cNvPr>
          <p:cNvSpPr>
            <a:spLocks noGrp="1"/>
          </p:cNvSpPr>
          <p:nvPr>
            <p:ph type="ctrTitle"/>
          </p:nvPr>
        </p:nvSpPr>
        <p:spPr>
          <a:xfrm>
            <a:off x="568319" y="-972324"/>
            <a:ext cx="9069355" cy="2099264"/>
          </a:xfrm>
        </p:spPr>
        <p:txBody>
          <a:bodyPr>
            <a:normAutofit/>
          </a:bodyPr>
          <a:lstStyle/>
          <a:p>
            <a:pPr algn="l"/>
            <a:r>
              <a:rPr kumimoji="0" lang="en-GB" sz="3100" b="1" i="0" u="none" strike="noStrike" kern="0" cap="none" spc="0" normalizeH="0" baseline="0" noProof="0" dirty="0">
                <a:ln>
                  <a:noFill/>
                </a:ln>
                <a:solidFill>
                  <a:srgbClr val="002D88"/>
                </a:solidFill>
                <a:effectLst/>
                <a:uLnTx/>
                <a:uFillTx/>
                <a:latin typeface="Barlow" panose="00000500000000000000" pitchFamily="2" charset="0"/>
                <a:ea typeface="Yu Gothic Light" panose="020B0300000000000000" pitchFamily="34" charset="-128"/>
                <a:cs typeface="Arial" panose="020B0604020202020204" pitchFamily="34" charset="0"/>
              </a:rPr>
              <a:t>Application Assessed Questions</a:t>
            </a:r>
            <a:endParaRPr lang="en-GB" sz="4000" dirty="0">
              <a:latin typeface="Barlow" panose="00000500000000000000" pitchFamily="2" charset="0"/>
            </a:endParaRPr>
          </a:p>
        </p:txBody>
      </p:sp>
    </p:spTree>
    <p:extLst>
      <p:ext uri="{BB962C8B-B14F-4D97-AF65-F5344CB8AC3E}">
        <p14:creationId xmlns:p14="http://schemas.microsoft.com/office/powerpoint/2010/main" val="4636532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A77B0959-3E42-49A8-9D08-7C54F0421463}"/>
              </a:ext>
            </a:extLst>
          </p:cNvPr>
          <p:cNvSpPr>
            <a:spLocks noGrp="1"/>
          </p:cNvSpPr>
          <p:nvPr>
            <p:ph type="subTitle" idx="1"/>
          </p:nvPr>
        </p:nvSpPr>
        <p:spPr>
          <a:xfrm>
            <a:off x="587369" y="1984156"/>
            <a:ext cx="11036312" cy="4586765"/>
          </a:xfrm>
        </p:spPr>
        <p:txBody>
          <a:bodyPr vert="horz" lIns="91440" tIns="45720" rIns="91440" bIns="45720" numCol="2" spcCol="360000" rtlCol="0" anchor="t">
            <a:noAutofit/>
          </a:bodyPr>
          <a:lstStyle/>
          <a:p>
            <a:pPr algn="l">
              <a:lnSpc>
                <a:spcPct val="100000"/>
              </a:lnSpc>
            </a:pPr>
            <a:r>
              <a:rPr lang="en-GB" sz="1300" b="1" dirty="0">
                <a:solidFill>
                  <a:srgbClr val="00B0F0"/>
                </a:solidFill>
                <a:effectLst/>
                <a:latin typeface="Barlow" panose="00000500000000000000" pitchFamily="2" charset="0"/>
                <a:ea typeface="Raleway" panose="020B0503030101060003" pitchFamily="34" charset="0"/>
                <a:cs typeface="Raleway" panose="020B0503030101060003" pitchFamily="34" charset="0"/>
              </a:rPr>
              <a:t>Why are we asking about the research you have undertaken? </a:t>
            </a:r>
          </a:p>
          <a:p>
            <a:pPr algn="l">
              <a:lnSpc>
                <a:spcPct val="100000"/>
              </a:lnSpc>
            </a:pPr>
            <a:r>
              <a:rPr lang="en-GB" sz="1300" dirty="0">
                <a:effectLst/>
                <a:latin typeface="Barlow" panose="00000500000000000000" pitchFamily="2" charset="0"/>
                <a:ea typeface="Raleway" panose="020B0503030101060003" pitchFamily="34" charset="0"/>
                <a:cs typeface="Raleway" panose="020B0503030101060003" pitchFamily="34" charset="0"/>
              </a:rPr>
              <a:t>The solid foundation of an effective idea is research. This question allows you to provide evidence to support your application, to ensure your idea/ innovation has been thought through and is viable. </a:t>
            </a:r>
          </a:p>
          <a:p>
            <a:pPr algn="l">
              <a:lnSpc>
                <a:spcPct val="100000"/>
              </a:lnSpc>
            </a:pPr>
            <a:r>
              <a:rPr lang="en-GB" sz="1300" dirty="0">
                <a:effectLst/>
                <a:latin typeface="Barlow"/>
                <a:ea typeface="Raleway" panose="020B0503030101060003" pitchFamily="34" charset="0"/>
                <a:cs typeface="Raleway" panose="020B0503030101060003" pitchFamily="34" charset="0"/>
              </a:rPr>
              <a:t>When undertaking research, it is important to identify if your idea/similar ideas are already on the market, and if there is a need for your innovation in the NHS. </a:t>
            </a:r>
          </a:p>
          <a:p>
            <a:pPr algn="l">
              <a:lnSpc>
                <a:spcPct val="100000"/>
              </a:lnSpc>
            </a:pPr>
            <a:r>
              <a:rPr lang="en-GB" sz="1300" b="1" dirty="0">
                <a:solidFill>
                  <a:srgbClr val="00B0F0"/>
                </a:solidFill>
                <a:effectLst/>
                <a:latin typeface="Barlow" panose="00000500000000000000" pitchFamily="2" charset="0"/>
                <a:ea typeface="Raleway" panose="020B0503030101060003" pitchFamily="34" charset="0"/>
                <a:cs typeface="Raleway" panose="020B0503030101060003" pitchFamily="34" charset="0"/>
              </a:rPr>
              <a:t>What should be included?</a:t>
            </a:r>
          </a:p>
          <a:p>
            <a:pPr marL="342900" lvl="0" indent="-342900" algn="l">
              <a:lnSpc>
                <a:spcPct val="107000"/>
              </a:lnSpc>
              <a:buFont typeface="Symbol" panose="05050102010706020507" pitchFamily="18" charset="2"/>
              <a:buChar char=""/>
            </a:pPr>
            <a:r>
              <a:rPr lang="en-GB" sz="1300" dirty="0">
                <a:effectLst/>
                <a:latin typeface="Barlow"/>
                <a:ea typeface="Calibri" panose="020F0502020204030204" pitchFamily="34" charset="0"/>
                <a:cs typeface="Arial"/>
              </a:rPr>
              <a:t>Your potential market and your competitors.</a:t>
            </a:r>
          </a:p>
          <a:p>
            <a:pPr marL="342900" lvl="0" indent="-342900" algn="l">
              <a:lnSpc>
                <a:spcPct val="107000"/>
              </a:lnSpc>
              <a:buFont typeface="Symbol" panose="05050102010706020507" pitchFamily="18" charset="2"/>
              <a:buChar char=""/>
            </a:pPr>
            <a:r>
              <a:rPr lang="en-GB" sz="1300" dirty="0">
                <a:effectLst/>
                <a:latin typeface="Barlow"/>
                <a:ea typeface="Calibri" panose="020F0502020204030204" pitchFamily="34" charset="0"/>
                <a:cs typeface="Arial"/>
              </a:rPr>
              <a:t>Outline any market research you may have done – focus groups, interviews, surveys</a:t>
            </a:r>
            <a:r>
              <a:rPr lang="en-GB" sz="1300" dirty="0">
                <a:latin typeface="Barlow"/>
                <a:ea typeface="Calibri" panose="020F0502020204030204" pitchFamily="34" charset="0"/>
                <a:cs typeface="Arial"/>
              </a:rPr>
              <a:t>.</a:t>
            </a:r>
            <a:r>
              <a:rPr lang="en-GB" sz="1300" dirty="0">
                <a:effectLst/>
                <a:latin typeface="Barlow"/>
                <a:ea typeface="Calibri" panose="020F0502020204030204" pitchFamily="34" charset="0"/>
                <a:cs typeface="Arial"/>
              </a:rPr>
              <a:t> </a:t>
            </a:r>
          </a:p>
          <a:p>
            <a:pPr marL="342900" lvl="0" indent="-342900" algn="l">
              <a:lnSpc>
                <a:spcPct val="107000"/>
              </a:lnSpc>
              <a:buFont typeface="Symbol" panose="05050102010706020507" pitchFamily="18" charset="2"/>
              <a:buChar char=""/>
            </a:pPr>
            <a:r>
              <a:rPr lang="en-GB" sz="1300" dirty="0">
                <a:effectLst/>
                <a:latin typeface="Barlow"/>
                <a:ea typeface="Calibri" panose="020F0502020204030204" pitchFamily="34" charset="0"/>
                <a:cs typeface="Arial"/>
              </a:rPr>
              <a:t>The type of business model you might use.</a:t>
            </a:r>
          </a:p>
          <a:p>
            <a:pPr marL="342900" lvl="0" indent="-342900" algn="l">
              <a:lnSpc>
                <a:spcPct val="107000"/>
              </a:lnSpc>
              <a:buFont typeface="Symbol" panose="05050102010706020507" pitchFamily="18" charset="2"/>
              <a:buChar char=""/>
            </a:pPr>
            <a:r>
              <a:rPr lang="en-GB" sz="1300" dirty="0">
                <a:effectLst/>
                <a:latin typeface="Barlow"/>
                <a:ea typeface="Calibri" panose="020F0502020204030204" pitchFamily="34" charset="0"/>
                <a:cs typeface="Arial"/>
              </a:rPr>
              <a:t>If your innovation is viable, and how you will make your innovation scalable and sustainable.</a:t>
            </a:r>
          </a:p>
          <a:p>
            <a:pPr marL="342900" lvl="0" indent="-342900" algn="l">
              <a:lnSpc>
                <a:spcPct val="107000"/>
              </a:lnSpc>
              <a:buFont typeface="Symbol" panose="05050102010706020507" pitchFamily="18" charset="2"/>
              <a:buChar char=""/>
            </a:pPr>
            <a:r>
              <a:rPr lang="en-GB" sz="1300" dirty="0">
                <a:effectLst/>
                <a:latin typeface="Barlow"/>
                <a:ea typeface="Calibri" panose="020F0502020204030204" pitchFamily="34" charset="0"/>
                <a:cs typeface="Arial"/>
              </a:rPr>
              <a:t>What further work </a:t>
            </a:r>
            <a:r>
              <a:rPr lang="en-GB" sz="1300" dirty="0">
                <a:latin typeface="Barlow"/>
                <a:ea typeface="Calibri" panose="020F0502020204030204" pitchFamily="34" charset="0"/>
                <a:cs typeface="Arial"/>
              </a:rPr>
              <a:t>needs</a:t>
            </a:r>
            <a:r>
              <a:rPr lang="en-GB" sz="1300" dirty="0">
                <a:effectLst/>
                <a:latin typeface="Barlow"/>
                <a:ea typeface="Calibri" panose="020F0502020204030204" pitchFamily="34" charset="0"/>
                <a:cs typeface="Arial"/>
              </a:rPr>
              <a:t> to be done and the steps you intend to take to get there.</a:t>
            </a:r>
          </a:p>
          <a:p>
            <a:pPr marL="342900" indent="-342900" algn="l">
              <a:lnSpc>
                <a:spcPct val="107000"/>
              </a:lnSpc>
              <a:buFont typeface="Symbol" panose="05050102010706020507" pitchFamily="18" charset="2"/>
              <a:buChar char=""/>
            </a:pPr>
            <a:r>
              <a:rPr lang="en-GB" sz="1300" dirty="0">
                <a:effectLst/>
                <a:latin typeface="Barlow"/>
                <a:ea typeface="Calibri" panose="020F0502020204030204" pitchFamily="34" charset="0"/>
                <a:cs typeface="Arial"/>
              </a:rPr>
              <a:t>Why your innovation </a:t>
            </a:r>
            <a:r>
              <a:rPr lang="en-GB" sz="1300" dirty="0">
                <a:latin typeface="Barlow"/>
                <a:ea typeface="Calibri" panose="020F0502020204030204" pitchFamily="34" charset="0"/>
                <a:cs typeface="Arial"/>
              </a:rPr>
              <a:t>is </a:t>
            </a:r>
            <a:r>
              <a:rPr lang="en-GB" sz="1300" dirty="0">
                <a:effectLst/>
                <a:latin typeface="Barlow"/>
                <a:ea typeface="Calibri" panose="020F0502020204030204" pitchFamily="34" charset="0"/>
                <a:cs typeface="Arial"/>
              </a:rPr>
              <a:t>different from existing solutions available.</a:t>
            </a:r>
          </a:p>
          <a:p>
            <a:pPr marL="342900" indent="-342900" algn="l">
              <a:lnSpc>
                <a:spcPct val="107000"/>
              </a:lnSpc>
              <a:spcAft>
                <a:spcPts val="800"/>
              </a:spcAft>
              <a:buFont typeface="Symbol" panose="05050102010706020507" pitchFamily="18" charset="2"/>
              <a:buChar char=""/>
            </a:pPr>
            <a:r>
              <a:rPr lang="en-GB" sz="1300" dirty="0">
                <a:latin typeface="Barlow"/>
                <a:ea typeface="Calibri" panose="020F0502020204030204" pitchFamily="34" charset="0"/>
                <a:cs typeface="Arial"/>
              </a:rPr>
              <a:t>Whether your</a:t>
            </a:r>
            <a:r>
              <a:rPr lang="en-GB" sz="1300" dirty="0">
                <a:effectLst/>
                <a:latin typeface="Barlow"/>
                <a:ea typeface="Calibri" panose="020F0502020204030204" pitchFamily="34" charset="0"/>
                <a:cs typeface="Arial"/>
              </a:rPr>
              <a:t> </a:t>
            </a:r>
            <a:r>
              <a:rPr lang="en-GB" sz="1300" dirty="0">
                <a:latin typeface="Barlow"/>
                <a:ea typeface="Calibri" panose="020F0502020204030204" pitchFamily="34" charset="0"/>
                <a:cs typeface="Arial"/>
              </a:rPr>
              <a:t>idea is </a:t>
            </a:r>
            <a:r>
              <a:rPr lang="en-GB" sz="1300" dirty="0">
                <a:effectLst/>
                <a:latin typeface="Barlow"/>
                <a:ea typeface="Calibri" panose="020F0502020204030204" pitchFamily="34" charset="0"/>
                <a:cs typeface="Arial"/>
              </a:rPr>
              <a:t>innovative and </a:t>
            </a:r>
            <a:r>
              <a:rPr lang="en-GB" sz="1300" dirty="0">
                <a:latin typeface="Barlow"/>
                <a:ea typeface="Calibri" panose="020F0502020204030204" pitchFamily="34" charset="0"/>
                <a:cs typeface="Arial"/>
              </a:rPr>
              <a:t>whether it </a:t>
            </a:r>
            <a:r>
              <a:rPr lang="en-GB" sz="1300" dirty="0">
                <a:effectLst/>
                <a:latin typeface="Barlow"/>
                <a:ea typeface="Calibri" panose="020F0502020204030204" pitchFamily="34" charset="0"/>
                <a:cs typeface="Arial"/>
              </a:rPr>
              <a:t>would provide benefit to those using it.</a:t>
            </a:r>
          </a:p>
          <a:p>
            <a:pPr algn="l">
              <a:lnSpc>
                <a:spcPct val="100000"/>
              </a:lnSpc>
            </a:pPr>
            <a:r>
              <a:rPr lang="en-GB" sz="1300" b="1" dirty="0">
                <a:solidFill>
                  <a:srgbClr val="00B0F0"/>
                </a:solidFill>
                <a:effectLst/>
                <a:latin typeface="Barlow" panose="00000500000000000000" pitchFamily="2" charset="0"/>
                <a:ea typeface="Raleway" panose="020B0503030101060003" pitchFamily="34" charset="0"/>
                <a:cs typeface="Raleway" panose="020B0503030101060003" pitchFamily="34" charset="0"/>
              </a:rPr>
              <a:t>Our top tips!</a:t>
            </a:r>
          </a:p>
          <a:p>
            <a:pPr algn="l">
              <a:lnSpc>
                <a:spcPct val="100000"/>
              </a:lnSpc>
            </a:pPr>
            <a:r>
              <a:rPr lang="en-GB" sz="1300" dirty="0">
                <a:effectLst/>
                <a:latin typeface="Barlow"/>
                <a:ea typeface="Raleway" panose="020B0503030101060003" pitchFamily="34" charset="0"/>
                <a:cs typeface="Raleway" panose="020B0503030101060003" pitchFamily="34" charset="0"/>
              </a:rPr>
              <a:t>Local NHS </a:t>
            </a:r>
            <a:r>
              <a:rPr lang="en-GB" sz="1300" dirty="0">
                <a:latin typeface="Barlow"/>
                <a:ea typeface="Raleway" panose="020B0503030101060003" pitchFamily="34" charset="0"/>
                <a:cs typeface="Raleway" panose="020B0503030101060003" pitchFamily="34" charset="0"/>
              </a:rPr>
              <a:t>Trust</a:t>
            </a:r>
            <a:r>
              <a:rPr lang="en-GB" sz="1300" dirty="0">
                <a:effectLst/>
                <a:latin typeface="Barlow"/>
                <a:ea typeface="Raleway" panose="020B0503030101060003" pitchFamily="34" charset="0"/>
                <a:cs typeface="Raleway" panose="020B0503030101060003" pitchFamily="34" charset="0"/>
              </a:rPr>
              <a:t> </a:t>
            </a:r>
            <a:r>
              <a:rPr lang="en-GB" sz="1300" dirty="0">
                <a:latin typeface="Barlow"/>
                <a:ea typeface="Raleway" panose="020B0503030101060003" pitchFamily="34" charset="0"/>
                <a:cs typeface="Raleway" panose="020B0503030101060003" pitchFamily="34" charset="0"/>
              </a:rPr>
              <a:t>libraries</a:t>
            </a:r>
            <a:r>
              <a:rPr lang="en-GB" sz="1300" dirty="0">
                <a:effectLst/>
                <a:latin typeface="Barlow"/>
                <a:ea typeface="Raleway" panose="020B0503030101060003" pitchFamily="34" charset="0"/>
                <a:cs typeface="Raleway" panose="020B0503030101060003" pitchFamily="34" charset="0"/>
              </a:rPr>
              <a:t> often have free training and access around effective researching using programmes such as Open Athens. We would encourage aspiring entrepreneurs to visit their </a:t>
            </a:r>
            <a:r>
              <a:rPr lang="en-GB" sz="1300" dirty="0">
                <a:latin typeface="Barlow"/>
                <a:ea typeface="Raleway" panose="020B0503030101060003" pitchFamily="34" charset="0"/>
                <a:cs typeface="Raleway" panose="020B0503030101060003" pitchFamily="34" charset="0"/>
              </a:rPr>
              <a:t>libraries</a:t>
            </a:r>
            <a:r>
              <a:rPr lang="en-GB" sz="1300" dirty="0">
                <a:effectLst/>
                <a:latin typeface="Barlow"/>
                <a:ea typeface="Raleway" panose="020B0503030101060003" pitchFamily="34" charset="0"/>
                <a:cs typeface="Raleway" panose="020B0503030101060003" pitchFamily="34" charset="0"/>
              </a:rPr>
              <a:t> and explore what is available. </a:t>
            </a:r>
          </a:p>
          <a:p>
            <a:pPr algn="l">
              <a:lnSpc>
                <a:spcPct val="100000"/>
              </a:lnSpc>
            </a:pPr>
            <a:r>
              <a:rPr lang="en-GB" sz="1300" dirty="0">
                <a:effectLst/>
                <a:latin typeface="Barlow"/>
                <a:ea typeface="Raleway" panose="020B0503030101060003" pitchFamily="34" charset="0"/>
                <a:cs typeface="Raleway" panose="020B0503030101060003" pitchFamily="34" charset="0"/>
              </a:rPr>
              <a:t>Get to know the problem you would like to resolve in depth and understand the need within the NHS, linking back to key </a:t>
            </a:r>
            <a:r>
              <a:rPr lang="en-GB" sz="1300" dirty="0">
                <a:latin typeface="Barlow"/>
                <a:ea typeface="Raleway" panose="020B0503030101060003" pitchFamily="34" charset="0"/>
                <a:cs typeface="Raleway" panose="020B0503030101060003" pitchFamily="34" charset="0"/>
              </a:rPr>
              <a:t>documentation</a:t>
            </a:r>
            <a:r>
              <a:rPr lang="en-GB" sz="1300" dirty="0">
                <a:effectLst/>
                <a:latin typeface="Barlow"/>
                <a:ea typeface="Raleway" panose="020B0503030101060003" pitchFamily="34" charset="0"/>
                <a:cs typeface="Raleway" panose="020B0503030101060003" pitchFamily="34" charset="0"/>
              </a:rPr>
              <a:t>, including the NHS Long Term Plan and People Plan. </a:t>
            </a:r>
          </a:p>
          <a:p>
            <a:pPr algn="l">
              <a:lnSpc>
                <a:spcPct val="100000"/>
              </a:lnSpc>
            </a:pPr>
            <a:r>
              <a:rPr lang="en-GB" sz="1300" dirty="0">
                <a:effectLst/>
                <a:latin typeface="Barlow" panose="00000500000000000000" pitchFamily="2" charset="0"/>
                <a:ea typeface="Raleway" panose="020B0503030101060003" pitchFamily="34" charset="0"/>
                <a:cs typeface="Raleway" panose="020B0503030101060003" pitchFamily="34" charset="0"/>
              </a:rPr>
              <a:t>Identify your Unique Selling Proposition (USP) and how you will stand out against competitors.</a:t>
            </a:r>
          </a:p>
          <a:p>
            <a:pPr algn="l">
              <a:lnSpc>
                <a:spcPct val="100000"/>
              </a:lnSpc>
            </a:pPr>
            <a:r>
              <a:rPr lang="en-GB" sz="1300" dirty="0">
                <a:effectLst/>
                <a:latin typeface="Barlow" panose="00000500000000000000" pitchFamily="2" charset="0"/>
                <a:ea typeface="Raleway" panose="020B0503030101060003" pitchFamily="34" charset="0"/>
                <a:cs typeface="Raleway" panose="020B0503030101060003" pitchFamily="34" charset="0"/>
              </a:rPr>
              <a:t>Complete a Lean Canvas exercise to support your business modelling. </a:t>
            </a:r>
          </a:p>
        </p:txBody>
      </p:sp>
      <p:pic>
        <p:nvPicPr>
          <p:cNvPr id="8" name="Picture 7" descr="Logo, company name&#10;&#10;Description automatically generated">
            <a:extLst>
              <a:ext uri="{FF2B5EF4-FFF2-40B4-BE49-F238E27FC236}">
                <a16:creationId xmlns:a16="http://schemas.microsoft.com/office/drawing/2014/main" id="{D6B27D01-0BF1-4B51-8EED-07CF42BFB340}"/>
              </a:ext>
            </a:extLst>
          </p:cNvPr>
          <p:cNvPicPr>
            <a:picLocks noChangeAspect="1"/>
          </p:cNvPicPr>
          <p:nvPr/>
        </p:nvPicPr>
        <p:blipFill rotWithShape="1">
          <a:blip r:embed="rId2">
            <a:extLst>
              <a:ext uri="{28A0092B-C50C-407E-A947-70E740481C1C}">
                <a14:useLocalDpi xmlns:a14="http://schemas.microsoft.com/office/drawing/2010/main" val="0"/>
              </a:ext>
            </a:extLst>
          </a:blip>
          <a:srcRect l="11097" t="33565" r="11690" b="31327"/>
          <a:stretch/>
        </p:blipFill>
        <p:spPr>
          <a:xfrm>
            <a:off x="8458148" y="430898"/>
            <a:ext cx="3165533" cy="863600"/>
          </a:xfrm>
          <a:prstGeom prst="rect">
            <a:avLst/>
          </a:prstGeom>
        </p:spPr>
      </p:pic>
      <p:sp>
        <p:nvSpPr>
          <p:cNvPr id="13" name="Title 1">
            <a:extLst>
              <a:ext uri="{FF2B5EF4-FFF2-40B4-BE49-F238E27FC236}">
                <a16:creationId xmlns:a16="http://schemas.microsoft.com/office/drawing/2014/main" id="{4944B413-033D-BD48-21D0-D9D630A89351}"/>
              </a:ext>
            </a:extLst>
          </p:cNvPr>
          <p:cNvSpPr txBox="1">
            <a:spLocks/>
          </p:cNvSpPr>
          <p:nvPr/>
        </p:nvSpPr>
        <p:spPr>
          <a:xfrm>
            <a:off x="587369" y="1046127"/>
            <a:ext cx="11477365" cy="863600"/>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kumimoji="0" lang="en-GB" sz="2100" b="1" i="0" strike="noStrike" kern="0" cap="none" spc="0" normalizeH="0" baseline="0" noProof="0" dirty="0">
                <a:ln>
                  <a:noFill/>
                </a:ln>
                <a:solidFill>
                  <a:srgbClr val="002D88"/>
                </a:solidFill>
                <a:effectLst/>
                <a:uLnTx/>
                <a:uFillTx/>
                <a:latin typeface="Barlow" panose="00000500000000000000" pitchFamily="2" charset="0"/>
                <a:ea typeface="Yu Gothic Light" panose="020B0300000000000000" pitchFamily="34" charset="-128"/>
                <a:cs typeface="Arial" panose="020B0604020202020204" pitchFamily="34" charset="0"/>
              </a:rPr>
              <a:t>Question: Please detail any research you have undertaken around your innovation/idea? and what makes it unique or different? (max. 200 words) </a:t>
            </a:r>
            <a:endParaRPr lang="en-GB" sz="2000" b="1" kern="0" dirty="0">
              <a:solidFill>
                <a:srgbClr val="002D88"/>
              </a:solidFill>
              <a:latin typeface="Barlow" panose="00000500000000000000" pitchFamily="2" charset="0"/>
              <a:ea typeface="Yu Gothic Light" panose="020B0300000000000000" pitchFamily="34" charset="-128"/>
              <a:cs typeface="Arial" panose="020B0604020202020204" pitchFamily="34" charset="0"/>
            </a:endParaRPr>
          </a:p>
        </p:txBody>
      </p:sp>
      <p:sp>
        <p:nvSpPr>
          <p:cNvPr id="14" name="Title 1">
            <a:extLst>
              <a:ext uri="{FF2B5EF4-FFF2-40B4-BE49-F238E27FC236}">
                <a16:creationId xmlns:a16="http://schemas.microsoft.com/office/drawing/2014/main" id="{D8096733-0155-B1B1-10E2-DA6FD501961E}"/>
              </a:ext>
            </a:extLst>
          </p:cNvPr>
          <p:cNvSpPr>
            <a:spLocks noGrp="1"/>
          </p:cNvSpPr>
          <p:nvPr>
            <p:ph type="ctrTitle"/>
          </p:nvPr>
        </p:nvSpPr>
        <p:spPr>
          <a:xfrm>
            <a:off x="568319" y="-953274"/>
            <a:ext cx="9069355" cy="2099264"/>
          </a:xfrm>
        </p:spPr>
        <p:txBody>
          <a:bodyPr>
            <a:normAutofit/>
          </a:bodyPr>
          <a:lstStyle/>
          <a:p>
            <a:pPr algn="l"/>
            <a:r>
              <a:rPr kumimoji="0" lang="en-GB" sz="3100" b="1" i="0" u="none" strike="noStrike" kern="0" cap="none" spc="0" normalizeH="0" baseline="0" noProof="0" dirty="0">
                <a:ln>
                  <a:noFill/>
                </a:ln>
                <a:solidFill>
                  <a:srgbClr val="002D88"/>
                </a:solidFill>
                <a:effectLst/>
                <a:uLnTx/>
                <a:uFillTx/>
                <a:latin typeface="Barlow" panose="00000500000000000000" pitchFamily="2" charset="0"/>
                <a:ea typeface="Yu Gothic Light" panose="020B0300000000000000" pitchFamily="34" charset="-128"/>
                <a:cs typeface="Arial" panose="020B0604020202020204" pitchFamily="34" charset="0"/>
              </a:rPr>
              <a:t>Application Assessed Questions</a:t>
            </a:r>
            <a:endParaRPr lang="en-GB" sz="4000" dirty="0">
              <a:latin typeface="Barlow" panose="00000500000000000000" pitchFamily="2" charset="0"/>
            </a:endParaRPr>
          </a:p>
        </p:txBody>
      </p:sp>
    </p:spTree>
    <p:extLst>
      <p:ext uri="{BB962C8B-B14F-4D97-AF65-F5344CB8AC3E}">
        <p14:creationId xmlns:p14="http://schemas.microsoft.com/office/powerpoint/2010/main" val="2042927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A77B0959-3E42-49A8-9D08-7C54F0421463}"/>
              </a:ext>
            </a:extLst>
          </p:cNvPr>
          <p:cNvSpPr>
            <a:spLocks noGrp="1"/>
          </p:cNvSpPr>
          <p:nvPr>
            <p:ph type="subTitle" idx="1"/>
          </p:nvPr>
        </p:nvSpPr>
        <p:spPr>
          <a:xfrm>
            <a:off x="587369" y="1966694"/>
            <a:ext cx="10778078" cy="4135342"/>
          </a:xfrm>
        </p:spPr>
        <p:txBody>
          <a:bodyPr vert="horz" lIns="91440" tIns="45720" rIns="91440" bIns="45720" numCol="2" spcCol="360000" rtlCol="0" anchor="t">
            <a:normAutofit/>
          </a:bodyPr>
          <a:lstStyle/>
          <a:p>
            <a:pPr algn="l">
              <a:lnSpc>
                <a:spcPct val="100000"/>
              </a:lnSpc>
            </a:pPr>
            <a:r>
              <a:rPr lang="en-GB" sz="1400" b="1" dirty="0">
                <a:solidFill>
                  <a:srgbClr val="00B0F0"/>
                </a:solidFill>
                <a:effectLst/>
                <a:latin typeface="Barlow" panose="00000500000000000000" pitchFamily="2" charset="0"/>
                <a:ea typeface="Raleway" panose="020B0503030101060003" pitchFamily="34" charset="0"/>
                <a:cs typeface="Raleway" panose="020B0503030101060003" pitchFamily="34" charset="0"/>
              </a:rPr>
              <a:t>Why are we asking you this question? </a:t>
            </a:r>
          </a:p>
          <a:p>
            <a:pPr algn="l">
              <a:lnSpc>
                <a:spcPct val="100000"/>
              </a:lnSpc>
            </a:pPr>
            <a:r>
              <a:rPr lang="en-GB" sz="1400" dirty="0">
                <a:latin typeface="Barlow" panose="00000500000000000000" pitchFamily="2" charset="0"/>
                <a:ea typeface="Raleway" panose="020B0503030101060003" pitchFamily="34" charset="0"/>
                <a:cs typeface="Raleway" panose="020B0503030101060003" pitchFamily="34" charset="0"/>
              </a:rPr>
              <a:t>The Dementia Innovators Programme is about the individual as well as the innovation and w</a:t>
            </a:r>
            <a:r>
              <a:rPr lang="en-GB" sz="1400" dirty="0">
                <a:effectLst/>
                <a:latin typeface="Barlow" panose="00000500000000000000" pitchFamily="2" charset="0"/>
                <a:ea typeface="Raleway" panose="020B0503030101060003" pitchFamily="34" charset="0"/>
                <a:cs typeface="Raleway" panose="020B0503030101060003" pitchFamily="34" charset="0"/>
              </a:rPr>
              <a:t>e would like to learn a bit more about you and what attracted you to the programme. </a:t>
            </a:r>
          </a:p>
          <a:p>
            <a:pPr algn="l">
              <a:lnSpc>
                <a:spcPct val="100000"/>
              </a:lnSpc>
            </a:pPr>
            <a:r>
              <a:rPr lang="en-GB" sz="1400" dirty="0">
                <a:effectLst/>
                <a:latin typeface="Barlow" panose="00000500000000000000" pitchFamily="2" charset="0"/>
                <a:ea typeface="Raleway" panose="020B0503030101060003" pitchFamily="34" charset="0"/>
                <a:cs typeface="Raleway" panose="020B0503030101060003" pitchFamily="34" charset="0"/>
              </a:rPr>
              <a:t>Our </a:t>
            </a:r>
            <a:r>
              <a:rPr lang="en-GB" sz="1400" dirty="0">
                <a:effectLst/>
                <a:latin typeface="Barlow" panose="00000500000000000000" pitchFamily="2" charset="0"/>
                <a:ea typeface="Raleway" panose="020B0503030101060003" pitchFamily="34" charset="0"/>
                <a:cs typeface="Raleway" panose="020B0503030101060003" pitchFamily="34" charset="0"/>
                <a:hlinkClick r:id="rId2"/>
              </a:rPr>
              <a:t>values and vision </a:t>
            </a:r>
            <a:r>
              <a:rPr lang="en-GB" sz="1400" dirty="0">
                <a:effectLst/>
                <a:latin typeface="Barlow" panose="00000500000000000000" pitchFamily="2" charset="0"/>
                <a:ea typeface="Raleway" panose="020B0503030101060003" pitchFamily="34" charset="0"/>
                <a:cs typeface="Raleway" panose="020B0503030101060003" pitchFamily="34" charset="0"/>
              </a:rPr>
              <a:t>are very important to the programme and therefore having entrepreneurs who align with the importance of community, empowerment, inclusivity, innovation, education and collaboration is key. </a:t>
            </a:r>
          </a:p>
          <a:p>
            <a:pPr algn="l">
              <a:lnSpc>
                <a:spcPct val="100000"/>
              </a:lnSpc>
            </a:pPr>
            <a:r>
              <a:rPr lang="en-GB" sz="1400" b="1" dirty="0">
                <a:solidFill>
                  <a:srgbClr val="00B0F0"/>
                </a:solidFill>
                <a:effectLst/>
                <a:latin typeface="Barlow" panose="00000500000000000000" pitchFamily="2" charset="0"/>
                <a:ea typeface="Raleway" panose="020B0503030101060003" pitchFamily="34" charset="0"/>
                <a:cs typeface="Raleway" panose="020B0503030101060003" pitchFamily="34" charset="0"/>
              </a:rPr>
              <a:t>What should be included?</a:t>
            </a:r>
          </a:p>
          <a:p>
            <a:pPr marL="171450" indent="-171450" algn="l">
              <a:lnSpc>
                <a:spcPct val="100000"/>
              </a:lnSpc>
              <a:buFont typeface="Arial" panose="020B0604020202020204" pitchFamily="34" charset="0"/>
              <a:buChar char="•"/>
            </a:pPr>
            <a:r>
              <a:rPr lang="en-GB" sz="1400" dirty="0">
                <a:effectLst/>
                <a:latin typeface="Barlow" panose="00000500000000000000" pitchFamily="2" charset="0"/>
                <a:ea typeface="Raleway" panose="020B0503030101060003" pitchFamily="34" charset="0"/>
                <a:cs typeface="Raleway" panose="020B0503030101060003" pitchFamily="34" charset="0"/>
              </a:rPr>
              <a:t>Why should we choose you? </a:t>
            </a:r>
          </a:p>
          <a:p>
            <a:pPr marL="171450" indent="-171450" algn="l">
              <a:lnSpc>
                <a:spcPct val="100000"/>
              </a:lnSpc>
              <a:buFont typeface="Arial" panose="020B0604020202020204" pitchFamily="34" charset="0"/>
              <a:buChar char="•"/>
            </a:pPr>
            <a:r>
              <a:rPr lang="en-GB" sz="1400" dirty="0">
                <a:effectLst/>
                <a:latin typeface="Barlow"/>
                <a:ea typeface="Raleway" panose="020B0503030101060003" pitchFamily="34" charset="0"/>
                <a:cs typeface="Raleway" panose="020B0503030101060003" pitchFamily="34" charset="0"/>
              </a:rPr>
              <a:t>What makes you a good candidate for the </a:t>
            </a:r>
            <a:r>
              <a:rPr lang="en-GB" sz="1400" dirty="0">
                <a:latin typeface="Barlow"/>
                <a:ea typeface="Raleway" panose="020B0503030101060003" pitchFamily="34" charset="0"/>
                <a:cs typeface="Raleway" panose="020B0503030101060003" pitchFamily="34" charset="0"/>
              </a:rPr>
              <a:t>Dementia Innovators Programme</a:t>
            </a:r>
            <a:r>
              <a:rPr lang="en-GB" sz="1400" dirty="0">
                <a:effectLst/>
                <a:latin typeface="Barlow"/>
                <a:ea typeface="Raleway" panose="020B0503030101060003" pitchFamily="34" charset="0"/>
                <a:cs typeface="Raleway" panose="020B0503030101060003" pitchFamily="34" charset="0"/>
              </a:rPr>
              <a:t> (what are your skills, capabilities, interests, ambitions and values?) and what can you bring to the programme</a:t>
            </a:r>
            <a:r>
              <a:rPr lang="en-GB" sz="1400" dirty="0">
                <a:latin typeface="Barlow"/>
                <a:ea typeface="Raleway" panose="020B0503030101060003" pitchFamily="34" charset="0"/>
                <a:cs typeface="Raleway" panose="020B0503030101060003" pitchFamily="34" charset="0"/>
              </a:rPr>
              <a:t>?</a:t>
            </a:r>
            <a:endParaRPr lang="en-GB" sz="1400" dirty="0">
              <a:effectLst/>
              <a:latin typeface="Barlow" panose="00000500000000000000" pitchFamily="2" charset="0"/>
              <a:ea typeface="Raleway" panose="020B0503030101060003" pitchFamily="34" charset="0"/>
              <a:cs typeface="Raleway" panose="020B0503030101060003" pitchFamily="34" charset="0"/>
            </a:endParaRPr>
          </a:p>
          <a:p>
            <a:pPr marL="171450" indent="-171450" algn="l">
              <a:lnSpc>
                <a:spcPct val="100000"/>
              </a:lnSpc>
              <a:buFont typeface="Arial" panose="020B0604020202020204" pitchFamily="34" charset="0"/>
              <a:buChar char="•"/>
            </a:pPr>
            <a:r>
              <a:rPr lang="en-GB" sz="1400" dirty="0">
                <a:effectLst/>
                <a:latin typeface="Barlow" panose="00000500000000000000" pitchFamily="2" charset="0"/>
                <a:ea typeface="Raleway" panose="020B0503030101060003" pitchFamily="34" charset="0"/>
                <a:cs typeface="Raleway" panose="020B0503030101060003" pitchFamily="34" charset="0"/>
              </a:rPr>
              <a:t>What do you think you need to learn?</a:t>
            </a:r>
          </a:p>
          <a:p>
            <a:pPr algn="l">
              <a:lnSpc>
                <a:spcPct val="100000"/>
              </a:lnSpc>
            </a:pPr>
            <a:r>
              <a:rPr lang="en-GB" sz="1400" b="1" dirty="0">
                <a:solidFill>
                  <a:srgbClr val="00B0F0"/>
                </a:solidFill>
                <a:effectLst/>
                <a:latin typeface="Barlow" panose="00000500000000000000" pitchFamily="2" charset="0"/>
                <a:ea typeface="Raleway" panose="020B0503030101060003" pitchFamily="34" charset="0"/>
                <a:cs typeface="Raleway" panose="020B0503030101060003" pitchFamily="34" charset="0"/>
              </a:rPr>
              <a:t>Our top tips!</a:t>
            </a:r>
          </a:p>
          <a:p>
            <a:pPr algn="l">
              <a:lnSpc>
                <a:spcPct val="100000"/>
              </a:lnSpc>
            </a:pPr>
            <a:r>
              <a:rPr lang="en-GB" sz="1400" dirty="0">
                <a:effectLst/>
                <a:latin typeface="Barlow" panose="00000500000000000000" pitchFamily="2" charset="0"/>
                <a:ea typeface="Raleway" panose="020B0503030101060003" pitchFamily="34" charset="0"/>
                <a:cs typeface="Raleway" panose="020B0503030101060003" pitchFamily="34" charset="0"/>
              </a:rPr>
              <a:t>Be authentic! </a:t>
            </a:r>
          </a:p>
          <a:p>
            <a:pPr algn="l">
              <a:lnSpc>
                <a:spcPct val="100000"/>
              </a:lnSpc>
            </a:pPr>
            <a:r>
              <a:rPr lang="en-GB" sz="1400" dirty="0">
                <a:effectLst/>
                <a:latin typeface="Barlow"/>
                <a:ea typeface="Raleway" panose="020B0503030101060003" pitchFamily="34" charset="0"/>
                <a:cs typeface="Raleway" panose="020B0503030101060003" pitchFamily="34" charset="0"/>
              </a:rPr>
              <a:t>Please refer to the </a:t>
            </a:r>
            <a:r>
              <a:rPr lang="en-GB" sz="1400" dirty="0">
                <a:effectLst/>
                <a:latin typeface="Barlow"/>
                <a:ea typeface="Raleway" panose="020B0503030101060003" pitchFamily="34" charset="0"/>
                <a:cs typeface="Raleway" panose="020B0503030101060003" pitchFamily="34" charset="0"/>
                <a:hlinkClick r:id="rId2">
                  <a:extLst>
                    <a:ext uri="{A12FA001-AC4F-418D-AE19-62706E023703}">
                      <ahyp:hlinkClr xmlns:ahyp="http://schemas.microsoft.com/office/drawing/2018/hyperlinkcolor" val="tx"/>
                    </a:ext>
                  </a:extLst>
                </a:hlinkClick>
              </a:rPr>
              <a:t>NHS CEP values and </a:t>
            </a:r>
            <a:r>
              <a:rPr lang="en-GB" sz="1400" dirty="0">
                <a:latin typeface="Barlow"/>
                <a:ea typeface="Raleway" panose="020B0503030101060003" pitchFamily="34" charset="0"/>
                <a:cs typeface="Raleway" panose="020B0503030101060003" pitchFamily="34" charset="0"/>
                <a:hlinkClick r:id="rId2">
                  <a:extLst>
                    <a:ext uri="{A12FA001-AC4F-418D-AE19-62706E023703}">
                      <ahyp:hlinkClr xmlns:ahyp="http://schemas.microsoft.com/office/drawing/2018/hyperlinkcolor" val="tx"/>
                    </a:ext>
                  </a:extLst>
                </a:hlinkClick>
              </a:rPr>
              <a:t>vision</a:t>
            </a:r>
            <a:r>
              <a:rPr lang="en-GB" sz="1400" dirty="0">
                <a:latin typeface="Barlow"/>
                <a:ea typeface="Raleway" panose="020B0503030101060003" pitchFamily="34" charset="0"/>
                <a:cs typeface="Raleway" panose="020B0503030101060003" pitchFamily="34" charset="0"/>
              </a:rPr>
              <a:t> web</a:t>
            </a:r>
            <a:r>
              <a:rPr lang="en-GB" sz="1400" dirty="0">
                <a:effectLst/>
                <a:latin typeface="Barlow"/>
                <a:ea typeface="Raleway" panose="020B0503030101060003" pitchFamily="34" charset="0"/>
                <a:cs typeface="Raleway" panose="020B0503030101060003" pitchFamily="34" charset="0"/>
              </a:rPr>
              <a:t> page as this will help you explore your alignment with the </a:t>
            </a:r>
            <a:r>
              <a:rPr lang="en-GB" sz="1400" dirty="0">
                <a:latin typeface="Barlow"/>
                <a:ea typeface="Raleway" panose="020B0503030101060003" pitchFamily="34" charset="0"/>
                <a:cs typeface="Raleway" panose="020B0503030101060003" pitchFamily="34" charset="0"/>
              </a:rPr>
              <a:t>programme's</a:t>
            </a:r>
            <a:r>
              <a:rPr lang="en-GB" sz="1400" dirty="0">
                <a:effectLst/>
                <a:latin typeface="Barlow"/>
                <a:ea typeface="Raleway" panose="020B0503030101060003" pitchFamily="34" charset="0"/>
                <a:cs typeface="Raleway" panose="020B0503030101060003" pitchFamily="34" charset="0"/>
              </a:rPr>
              <a:t> mission. </a:t>
            </a:r>
          </a:p>
          <a:p>
            <a:pPr algn="l">
              <a:lnSpc>
                <a:spcPct val="100000"/>
              </a:lnSpc>
            </a:pPr>
            <a:r>
              <a:rPr lang="en-GB" sz="1400" dirty="0">
                <a:effectLst/>
                <a:latin typeface="Barlow" panose="00000500000000000000" pitchFamily="2" charset="0"/>
                <a:ea typeface="Raleway" panose="020B0503030101060003" pitchFamily="34" charset="0"/>
                <a:cs typeface="Raleway" panose="020B0503030101060003" pitchFamily="34" charset="0"/>
              </a:rPr>
              <a:t>Highlight your unique qualities and provide relevant examples. </a:t>
            </a:r>
          </a:p>
        </p:txBody>
      </p:sp>
      <p:pic>
        <p:nvPicPr>
          <p:cNvPr id="8" name="Picture 7" descr="Logo, company name&#10;&#10;Description automatically generated">
            <a:extLst>
              <a:ext uri="{FF2B5EF4-FFF2-40B4-BE49-F238E27FC236}">
                <a16:creationId xmlns:a16="http://schemas.microsoft.com/office/drawing/2014/main" id="{D6B27D01-0BF1-4B51-8EED-07CF42BFB340}"/>
              </a:ext>
            </a:extLst>
          </p:cNvPr>
          <p:cNvPicPr>
            <a:picLocks noChangeAspect="1"/>
          </p:cNvPicPr>
          <p:nvPr/>
        </p:nvPicPr>
        <p:blipFill rotWithShape="1">
          <a:blip r:embed="rId3">
            <a:extLst>
              <a:ext uri="{28A0092B-C50C-407E-A947-70E740481C1C}">
                <a14:useLocalDpi xmlns:a14="http://schemas.microsoft.com/office/drawing/2010/main" val="0"/>
              </a:ext>
            </a:extLst>
          </a:blip>
          <a:srcRect l="11097" t="33565" r="11690" b="31327"/>
          <a:stretch/>
        </p:blipFill>
        <p:spPr>
          <a:xfrm>
            <a:off x="8458148" y="430898"/>
            <a:ext cx="3165533" cy="863600"/>
          </a:xfrm>
          <a:prstGeom prst="rect">
            <a:avLst/>
          </a:prstGeom>
        </p:spPr>
      </p:pic>
      <p:sp>
        <p:nvSpPr>
          <p:cNvPr id="13" name="Title 1">
            <a:extLst>
              <a:ext uri="{FF2B5EF4-FFF2-40B4-BE49-F238E27FC236}">
                <a16:creationId xmlns:a16="http://schemas.microsoft.com/office/drawing/2014/main" id="{4944B413-033D-BD48-21D0-D9D630A89351}"/>
              </a:ext>
            </a:extLst>
          </p:cNvPr>
          <p:cNvSpPr txBox="1">
            <a:spLocks/>
          </p:cNvSpPr>
          <p:nvPr/>
        </p:nvSpPr>
        <p:spPr>
          <a:xfrm>
            <a:off x="587369" y="1039653"/>
            <a:ext cx="11477365" cy="70497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100" b="1" i="0" strike="noStrike" kern="0" cap="none" spc="0" normalizeH="0" baseline="0" noProof="0" dirty="0">
                <a:ln>
                  <a:noFill/>
                </a:ln>
                <a:solidFill>
                  <a:srgbClr val="002D88"/>
                </a:solidFill>
                <a:effectLst/>
                <a:uLnTx/>
                <a:uFillTx/>
                <a:latin typeface="Barlow" panose="00000500000000000000" pitchFamily="2" charset="0"/>
                <a:ea typeface="Yu Gothic Light" panose="020B0300000000000000" pitchFamily="34" charset="-128"/>
                <a:cs typeface="Arial" panose="020B0604020202020204" pitchFamily="34" charset="0"/>
              </a:rPr>
              <a:t>Question: Why do you want to join the programme? (Max. 200 words) </a:t>
            </a:r>
          </a:p>
        </p:txBody>
      </p:sp>
      <p:sp>
        <p:nvSpPr>
          <p:cNvPr id="14" name="Title 1">
            <a:extLst>
              <a:ext uri="{FF2B5EF4-FFF2-40B4-BE49-F238E27FC236}">
                <a16:creationId xmlns:a16="http://schemas.microsoft.com/office/drawing/2014/main" id="{D8096733-0155-B1B1-10E2-DA6FD501961E}"/>
              </a:ext>
            </a:extLst>
          </p:cNvPr>
          <p:cNvSpPr>
            <a:spLocks noGrp="1"/>
          </p:cNvSpPr>
          <p:nvPr>
            <p:ph type="ctrTitle"/>
          </p:nvPr>
        </p:nvSpPr>
        <p:spPr>
          <a:xfrm>
            <a:off x="568319" y="-942641"/>
            <a:ext cx="9069355" cy="2099264"/>
          </a:xfrm>
        </p:spPr>
        <p:txBody>
          <a:bodyPr>
            <a:normAutofit/>
          </a:bodyPr>
          <a:lstStyle/>
          <a:p>
            <a:pPr algn="l"/>
            <a:r>
              <a:rPr kumimoji="0" lang="en-GB" sz="3100" b="1" i="0" u="none" strike="noStrike" kern="0" cap="none" spc="0" normalizeH="0" baseline="0" noProof="0" dirty="0">
                <a:ln>
                  <a:noFill/>
                </a:ln>
                <a:solidFill>
                  <a:srgbClr val="002D88"/>
                </a:solidFill>
                <a:effectLst/>
                <a:uLnTx/>
                <a:uFillTx/>
                <a:latin typeface="Barlow" panose="00000500000000000000" pitchFamily="2" charset="0"/>
                <a:ea typeface="Yu Gothic Light" panose="020B0300000000000000" pitchFamily="34" charset="-128"/>
                <a:cs typeface="Arial" panose="020B0604020202020204" pitchFamily="34" charset="0"/>
              </a:rPr>
              <a:t>Application Assessed Questions</a:t>
            </a:r>
            <a:endParaRPr lang="en-GB" sz="4000" dirty="0">
              <a:latin typeface="Barlow" panose="00000500000000000000" pitchFamily="2" charset="0"/>
            </a:endParaRPr>
          </a:p>
        </p:txBody>
      </p:sp>
    </p:spTree>
    <p:extLst>
      <p:ext uri="{BB962C8B-B14F-4D97-AF65-F5344CB8AC3E}">
        <p14:creationId xmlns:p14="http://schemas.microsoft.com/office/powerpoint/2010/main" val="3377459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A77B0959-3E42-49A8-9D08-7C54F0421463}"/>
              </a:ext>
            </a:extLst>
          </p:cNvPr>
          <p:cNvSpPr>
            <a:spLocks noGrp="1"/>
          </p:cNvSpPr>
          <p:nvPr>
            <p:ph type="subTitle" idx="1"/>
          </p:nvPr>
        </p:nvSpPr>
        <p:spPr>
          <a:xfrm>
            <a:off x="587369" y="2120865"/>
            <a:ext cx="10778078" cy="4035491"/>
          </a:xfrm>
        </p:spPr>
        <p:txBody>
          <a:bodyPr vert="horz" lIns="91440" tIns="45720" rIns="91440" bIns="45720" numCol="2" spcCol="360000" rtlCol="0" anchor="t">
            <a:normAutofit/>
          </a:bodyPr>
          <a:lstStyle/>
          <a:p>
            <a:pPr algn="l">
              <a:lnSpc>
                <a:spcPct val="100000"/>
              </a:lnSpc>
            </a:pPr>
            <a:r>
              <a:rPr lang="en-GB" sz="1400" b="1" dirty="0">
                <a:solidFill>
                  <a:srgbClr val="00B0F0"/>
                </a:solidFill>
                <a:effectLst/>
                <a:latin typeface="Barlow" panose="00000500000000000000" pitchFamily="2" charset="0"/>
                <a:ea typeface="Raleway" panose="020B0503030101060003" pitchFamily="34" charset="0"/>
                <a:cs typeface="Raleway" panose="020B0503030101060003" pitchFamily="34" charset="0"/>
              </a:rPr>
              <a:t>Why are we asking you this question? </a:t>
            </a:r>
          </a:p>
          <a:p>
            <a:pPr algn="l">
              <a:lnSpc>
                <a:spcPct val="100000"/>
              </a:lnSpc>
            </a:pPr>
            <a:r>
              <a:rPr lang="en-GB" sz="1400" dirty="0">
                <a:effectLst/>
                <a:latin typeface="Barlow"/>
                <a:ea typeface="Raleway" panose="020B0503030101060003" pitchFamily="34" charset="0"/>
                <a:cs typeface="Raleway" panose="020B0503030101060003" pitchFamily="34" charset="0"/>
              </a:rPr>
              <a:t>This question aims to examine if you have any experience of working on innovative or entrepreneurial projects</a:t>
            </a:r>
            <a:r>
              <a:rPr lang="en-GB" sz="1400" dirty="0">
                <a:latin typeface="Barlow"/>
                <a:ea typeface="Raleway" panose="020B0503030101060003" pitchFamily="34" charset="0"/>
                <a:cs typeface="Raleway" panose="020B0503030101060003" pitchFamily="34" charset="0"/>
              </a:rPr>
              <a:t>;</a:t>
            </a:r>
            <a:r>
              <a:rPr lang="en-GB" sz="1400" dirty="0">
                <a:effectLst/>
                <a:latin typeface="Barlow"/>
                <a:ea typeface="Raleway" panose="020B0503030101060003" pitchFamily="34" charset="0"/>
                <a:cs typeface="Raleway" panose="020B0503030101060003" pitchFamily="34" charset="0"/>
              </a:rPr>
              <a:t> this could include projects in your workplace. This will help the programme team to understand your relevant experience around innovation.</a:t>
            </a:r>
          </a:p>
          <a:p>
            <a:pPr algn="l">
              <a:lnSpc>
                <a:spcPct val="100000"/>
              </a:lnSpc>
            </a:pPr>
            <a:r>
              <a:rPr lang="en-GB" sz="1400" b="1" dirty="0">
                <a:solidFill>
                  <a:srgbClr val="00B0F0"/>
                </a:solidFill>
                <a:effectLst/>
                <a:latin typeface="Barlow" panose="00000500000000000000" pitchFamily="2" charset="0"/>
                <a:ea typeface="Raleway" panose="020B0503030101060003" pitchFamily="34" charset="0"/>
                <a:cs typeface="Raleway" panose="020B0503030101060003" pitchFamily="34" charset="0"/>
              </a:rPr>
              <a:t>What should be included?</a:t>
            </a:r>
          </a:p>
          <a:p>
            <a:pPr marL="171450" indent="-171450" algn="l">
              <a:lnSpc>
                <a:spcPct val="100000"/>
              </a:lnSpc>
              <a:buFont typeface="Arial" panose="020B0604020202020204" pitchFamily="34" charset="0"/>
              <a:buChar char="•"/>
            </a:pPr>
            <a:r>
              <a:rPr lang="en-GB" sz="1400" dirty="0">
                <a:effectLst/>
                <a:latin typeface="Barlow"/>
                <a:ea typeface="Raleway" panose="020B0503030101060003" pitchFamily="34" charset="0"/>
                <a:cs typeface="Raleway" panose="020B0503030101060003" pitchFamily="34" charset="0"/>
              </a:rPr>
              <a:t>Any experience you have had working on innovative or entrepreneurial projects, including examples. This can include projects within your workplace. </a:t>
            </a:r>
          </a:p>
          <a:p>
            <a:pPr marL="171450" indent="-171450" algn="l">
              <a:lnSpc>
                <a:spcPct val="100000"/>
              </a:lnSpc>
              <a:buFont typeface="Arial" panose="020B0604020202020204" pitchFamily="34" charset="0"/>
              <a:buChar char="•"/>
            </a:pPr>
            <a:r>
              <a:rPr lang="en-GB" sz="1400" dirty="0">
                <a:effectLst/>
                <a:latin typeface="Barlow"/>
                <a:ea typeface="Raleway" panose="020B0503030101060003" pitchFamily="34" charset="0"/>
                <a:cs typeface="Raleway" panose="020B0503030101060003" pitchFamily="34" charset="0"/>
              </a:rPr>
              <a:t>Your career ambitions/goals and your resilience and drive to succeed.</a:t>
            </a:r>
          </a:p>
          <a:p>
            <a:pPr marL="171450" indent="-171450" algn="l">
              <a:lnSpc>
                <a:spcPct val="100000"/>
              </a:lnSpc>
              <a:buFont typeface="Arial" panose="020B0604020202020204" pitchFamily="34" charset="0"/>
              <a:buChar char="•"/>
            </a:pPr>
            <a:r>
              <a:rPr lang="en-GB" sz="1400" dirty="0">
                <a:effectLst/>
                <a:latin typeface="Barlow"/>
                <a:ea typeface="Raleway" panose="020B0503030101060003" pitchFamily="34" charset="0"/>
                <a:cs typeface="Raleway" panose="020B0503030101060003" pitchFamily="34" charset="0"/>
              </a:rPr>
              <a:t>What </a:t>
            </a:r>
            <a:r>
              <a:rPr lang="en-GB" sz="1400" dirty="0">
                <a:latin typeface="Barlow"/>
                <a:ea typeface="Raleway" panose="020B0503030101060003" pitchFamily="34" charset="0"/>
                <a:cs typeface="Raleway" panose="020B0503030101060003" pitchFamily="34" charset="0"/>
              </a:rPr>
              <a:t>you</a:t>
            </a:r>
            <a:r>
              <a:rPr lang="en-GB" sz="1400" dirty="0">
                <a:effectLst/>
                <a:latin typeface="Barlow"/>
                <a:ea typeface="Raleway" panose="020B0503030101060003" pitchFamily="34" charset="0"/>
                <a:cs typeface="Raleway" panose="020B0503030101060003" pitchFamily="34" charset="0"/>
              </a:rPr>
              <a:t> will bring to the programme.</a:t>
            </a:r>
          </a:p>
          <a:p>
            <a:pPr marL="171450" indent="-171450" algn="l">
              <a:lnSpc>
                <a:spcPct val="100000"/>
              </a:lnSpc>
              <a:buFont typeface="Arial" panose="020B0604020202020204" pitchFamily="34" charset="0"/>
              <a:buChar char="•"/>
            </a:pPr>
            <a:r>
              <a:rPr lang="en-GB" sz="1400" dirty="0">
                <a:effectLst/>
                <a:latin typeface="Barlow"/>
                <a:ea typeface="Raleway" panose="020B0503030101060003" pitchFamily="34" charset="0"/>
                <a:cs typeface="Raleway" panose="020B0503030101060003" pitchFamily="34" charset="0"/>
              </a:rPr>
              <a:t>Your development needs and how the programme can assist with these.</a:t>
            </a:r>
          </a:p>
          <a:p>
            <a:pPr algn="l">
              <a:lnSpc>
                <a:spcPct val="100000"/>
              </a:lnSpc>
            </a:pPr>
            <a:r>
              <a:rPr lang="en-GB" sz="1400" b="1" dirty="0">
                <a:solidFill>
                  <a:srgbClr val="00B0F0"/>
                </a:solidFill>
                <a:effectLst/>
                <a:latin typeface="Barlow" panose="00000500000000000000" pitchFamily="2" charset="0"/>
                <a:ea typeface="Raleway" panose="020B0503030101060003" pitchFamily="34" charset="0"/>
                <a:cs typeface="Raleway" panose="020B0503030101060003" pitchFamily="34" charset="0"/>
              </a:rPr>
              <a:t>Our top tips!</a:t>
            </a:r>
          </a:p>
          <a:p>
            <a:pPr algn="l">
              <a:lnSpc>
                <a:spcPct val="100000"/>
              </a:lnSpc>
            </a:pPr>
            <a:r>
              <a:rPr lang="en-GB" sz="1400" dirty="0">
                <a:effectLst/>
                <a:latin typeface="Barlow"/>
                <a:ea typeface="Raleway" panose="020B0503030101060003" pitchFamily="34" charset="0"/>
                <a:cs typeface="Raleway" panose="020B0503030101060003" pitchFamily="34" charset="0"/>
              </a:rPr>
              <a:t>Please highlight all relevant experience, this may include innovative projects within your NHS </a:t>
            </a:r>
            <a:r>
              <a:rPr lang="en-GB" sz="1400" dirty="0">
                <a:latin typeface="Barlow"/>
                <a:ea typeface="Raleway" panose="020B0503030101060003" pitchFamily="34" charset="0"/>
                <a:cs typeface="Raleway" panose="020B0503030101060003" pitchFamily="34" charset="0"/>
              </a:rPr>
              <a:t>Trust</a:t>
            </a:r>
            <a:r>
              <a:rPr lang="en-GB" sz="1400" dirty="0">
                <a:effectLst/>
                <a:latin typeface="Barlow"/>
                <a:ea typeface="Raleway" panose="020B0503030101060003" pitchFamily="34" charset="0"/>
                <a:cs typeface="Raleway" panose="020B0503030101060003" pitchFamily="34" charset="0"/>
              </a:rPr>
              <a:t> or a more personal venture. </a:t>
            </a:r>
          </a:p>
          <a:p>
            <a:pPr algn="l">
              <a:lnSpc>
                <a:spcPct val="100000"/>
              </a:lnSpc>
            </a:pPr>
            <a:r>
              <a:rPr lang="en-GB" sz="1400" dirty="0">
                <a:effectLst/>
                <a:latin typeface="Barlow"/>
                <a:ea typeface="Raleway" panose="020B0503030101060003" pitchFamily="34" charset="0"/>
                <a:cs typeface="Raleway" panose="020B0503030101060003" pitchFamily="34" charset="0"/>
              </a:rPr>
              <a:t>If you do not have experience, please do not </a:t>
            </a:r>
            <a:r>
              <a:rPr lang="en-GB" sz="1400" dirty="0">
                <a:latin typeface="Barlow"/>
                <a:ea typeface="Raleway" panose="020B0503030101060003" pitchFamily="34" charset="0"/>
                <a:cs typeface="Raleway" panose="020B0503030101060003" pitchFamily="34" charset="0"/>
              </a:rPr>
              <a:t>worry -</a:t>
            </a:r>
            <a:r>
              <a:rPr lang="en-GB" sz="1400" dirty="0">
                <a:effectLst/>
                <a:latin typeface="Barlow"/>
                <a:ea typeface="Raleway" panose="020B0503030101060003" pitchFamily="34" charset="0"/>
                <a:cs typeface="Raleway" panose="020B0503030101060003" pitchFamily="34" charset="0"/>
              </a:rPr>
              <a:t> this information will help us to understand your development needs. </a:t>
            </a:r>
          </a:p>
          <a:p>
            <a:pPr algn="l">
              <a:lnSpc>
                <a:spcPct val="100000"/>
              </a:lnSpc>
            </a:pPr>
            <a:r>
              <a:rPr lang="en-GB" sz="1400" dirty="0">
                <a:effectLst/>
                <a:latin typeface="Barlow" panose="00000500000000000000" pitchFamily="2" charset="0"/>
                <a:ea typeface="Raleway" panose="020B0503030101060003" pitchFamily="34" charset="0"/>
                <a:cs typeface="Raleway" panose="020B0503030101060003" pitchFamily="34" charset="0"/>
              </a:rPr>
              <a:t>Please do not include confidential information or patient details in examples.</a:t>
            </a:r>
          </a:p>
        </p:txBody>
      </p:sp>
      <p:pic>
        <p:nvPicPr>
          <p:cNvPr id="8" name="Picture 7" descr="Logo, company name&#10;&#10;Description automatically generated">
            <a:extLst>
              <a:ext uri="{FF2B5EF4-FFF2-40B4-BE49-F238E27FC236}">
                <a16:creationId xmlns:a16="http://schemas.microsoft.com/office/drawing/2014/main" id="{D6B27D01-0BF1-4B51-8EED-07CF42BFB340}"/>
              </a:ext>
            </a:extLst>
          </p:cNvPr>
          <p:cNvPicPr>
            <a:picLocks noChangeAspect="1"/>
          </p:cNvPicPr>
          <p:nvPr/>
        </p:nvPicPr>
        <p:blipFill rotWithShape="1">
          <a:blip r:embed="rId2">
            <a:extLst>
              <a:ext uri="{28A0092B-C50C-407E-A947-70E740481C1C}">
                <a14:useLocalDpi xmlns:a14="http://schemas.microsoft.com/office/drawing/2010/main" val="0"/>
              </a:ext>
            </a:extLst>
          </a:blip>
          <a:srcRect l="11097" t="33565" r="11690" b="31327"/>
          <a:stretch/>
        </p:blipFill>
        <p:spPr>
          <a:xfrm>
            <a:off x="8458148" y="430898"/>
            <a:ext cx="3165533" cy="863600"/>
          </a:xfrm>
          <a:prstGeom prst="rect">
            <a:avLst/>
          </a:prstGeom>
        </p:spPr>
      </p:pic>
      <p:sp>
        <p:nvSpPr>
          <p:cNvPr id="13" name="Title 1">
            <a:extLst>
              <a:ext uri="{FF2B5EF4-FFF2-40B4-BE49-F238E27FC236}">
                <a16:creationId xmlns:a16="http://schemas.microsoft.com/office/drawing/2014/main" id="{4944B413-033D-BD48-21D0-D9D630A89351}"/>
              </a:ext>
            </a:extLst>
          </p:cNvPr>
          <p:cNvSpPr txBox="1">
            <a:spLocks/>
          </p:cNvSpPr>
          <p:nvPr/>
        </p:nvSpPr>
        <p:spPr>
          <a:xfrm>
            <a:off x="587369" y="1257176"/>
            <a:ext cx="11477365" cy="70497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100" b="1" i="0" strike="noStrike" kern="0" cap="none" spc="0" normalizeH="0" baseline="0" noProof="0" dirty="0">
                <a:ln>
                  <a:noFill/>
                </a:ln>
                <a:solidFill>
                  <a:srgbClr val="002D88"/>
                </a:solidFill>
                <a:effectLst/>
                <a:uLnTx/>
                <a:uFillTx/>
                <a:latin typeface="Barlow"/>
                <a:ea typeface="Yu Gothic Light"/>
                <a:cs typeface="Arial"/>
              </a:rPr>
              <a:t>Question: If applicable, briefly outline any previous experience of developing and/or implementing innovations</a:t>
            </a:r>
            <a:r>
              <a:rPr lang="en-GB" sz="2100" b="1" kern="0" dirty="0">
                <a:solidFill>
                  <a:srgbClr val="002D88"/>
                </a:solidFill>
                <a:latin typeface="Barlow"/>
                <a:ea typeface="Yu Gothic Light"/>
                <a:cs typeface="Arial"/>
              </a:rPr>
              <a:t>.</a:t>
            </a:r>
            <a:r>
              <a:rPr kumimoji="0" lang="en-GB" sz="2100" b="1" i="0" strike="noStrike" kern="0" cap="none" spc="0" normalizeH="0" baseline="0" noProof="0" dirty="0">
                <a:ln>
                  <a:noFill/>
                </a:ln>
                <a:solidFill>
                  <a:srgbClr val="002D88"/>
                </a:solidFill>
                <a:effectLst/>
                <a:uLnTx/>
                <a:uFillTx/>
                <a:latin typeface="Barlow"/>
                <a:ea typeface="Yu Gothic Light"/>
                <a:cs typeface="Arial"/>
              </a:rPr>
              <a:t> (Max. 100 words)</a:t>
            </a:r>
          </a:p>
        </p:txBody>
      </p:sp>
      <p:sp>
        <p:nvSpPr>
          <p:cNvPr id="14" name="Title 1">
            <a:extLst>
              <a:ext uri="{FF2B5EF4-FFF2-40B4-BE49-F238E27FC236}">
                <a16:creationId xmlns:a16="http://schemas.microsoft.com/office/drawing/2014/main" id="{D8096733-0155-B1B1-10E2-DA6FD501961E}"/>
              </a:ext>
            </a:extLst>
          </p:cNvPr>
          <p:cNvSpPr>
            <a:spLocks noGrp="1"/>
          </p:cNvSpPr>
          <p:nvPr>
            <p:ph type="ctrTitle"/>
          </p:nvPr>
        </p:nvSpPr>
        <p:spPr>
          <a:xfrm>
            <a:off x="568319" y="-953274"/>
            <a:ext cx="9069355" cy="2099264"/>
          </a:xfrm>
        </p:spPr>
        <p:txBody>
          <a:bodyPr>
            <a:normAutofit/>
          </a:bodyPr>
          <a:lstStyle/>
          <a:p>
            <a:pPr algn="l"/>
            <a:r>
              <a:rPr kumimoji="0" lang="en-GB" sz="3100" b="1" i="0" u="none" strike="noStrike" kern="0" cap="none" spc="0" normalizeH="0" baseline="0" noProof="0" dirty="0">
                <a:ln>
                  <a:noFill/>
                </a:ln>
                <a:solidFill>
                  <a:srgbClr val="002D88"/>
                </a:solidFill>
                <a:effectLst/>
                <a:uLnTx/>
                <a:uFillTx/>
                <a:latin typeface="Barlow" panose="00000500000000000000" pitchFamily="2" charset="0"/>
                <a:ea typeface="Yu Gothic Light" panose="020B0300000000000000" pitchFamily="34" charset="-128"/>
                <a:cs typeface="Arial" panose="020B0604020202020204" pitchFamily="34" charset="0"/>
              </a:rPr>
              <a:t>Application Assessed Questions</a:t>
            </a:r>
            <a:endParaRPr lang="en-GB" sz="4000" dirty="0">
              <a:latin typeface="Barlow" panose="00000500000000000000" pitchFamily="2" charset="0"/>
            </a:endParaRPr>
          </a:p>
        </p:txBody>
      </p:sp>
    </p:spTree>
    <p:extLst>
      <p:ext uri="{BB962C8B-B14F-4D97-AF65-F5344CB8AC3E}">
        <p14:creationId xmlns:p14="http://schemas.microsoft.com/office/powerpoint/2010/main" val="10845371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A77B0959-3E42-49A8-9D08-7C54F0421463}"/>
              </a:ext>
            </a:extLst>
          </p:cNvPr>
          <p:cNvSpPr>
            <a:spLocks noGrp="1"/>
          </p:cNvSpPr>
          <p:nvPr>
            <p:ph type="subTitle" idx="1"/>
          </p:nvPr>
        </p:nvSpPr>
        <p:spPr>
          <a:xfrm>
            <a:off x="587369" y="1879416"/>
            <a:ext cx="10778078" cy="4186697"/>
          </a:xfrm>
        </p:spPr>
        <p:txBody>
          <a:bodyPr vert="horz" lIns="91440" tIns="45720" rIns="91440" bIns="45720" numCol="2" spcCol="360000" rtlCol="0" anchor="t">
            <a:normAutofit/>
          </a:bodyPr>
          <a:lstStyle/>
          <a:p>
            <a:pPr algn="l">
              <a:lnSpc>
                <a:spcPct val="100000"/>
              </a:lnSpc>
            </a:pPr>
            <a:r>
              <a:rPr lang="en-GB" sz="1400" b="1" dirty="0">
                <a:solidFill>
                  <a:srgbClr val="00B0F0"/>
                </a:solidFill>
                <a:effectLst/>
                <a:latin typeface="Barlow"/>
                <a:ea typeface="Raleway" panose="020B0503030101060003" pitchFamily="34" charset="0"/>
                <a:cs typeface="Raleway" panose="020B0503030101060003" pitchFamily="34" charset="0"/>
              </a:rPr>
              <a:t>Why are we asking you to provide </a:t>
            </a:r>
            <a:r>
              <a:rPr lang="en-GB" sz="1400" b="1" dirty="0">
                <a:solidFill>
                  <a:srgbClr val="00B0F0"/>
                </a:solidFill>
                <a:latin typeface="Barlow"/>
                <a:ea typeface="Raleway" panose="020B0503030101060003" pitchFamily="34" charset="0"/>
                <a:cs typeface="Raleway" panose="020B0503030101060003" pitchFamily="34" charset="0"/>
              </a:rPr>
              <a:t>your CV</a:t>
            </a:r>
            <a:r>
              <a:rPr lang="en-GB" sz="1400" b="1" dirty="0">
                <a:solidFill>
                  <a:srgbClr val="00B0F0"/>
                </a:solidFill>
                <a:effectLst/>
                <a:latin typeface="Barlow"/>
                <a:ea typeface="Raleway" panose="020B0503030101060003" pitchFamily="34" charset="0"/>
                <a:cs typeface="Raleway" panose="020B0503030101060003" pitchFamily="34" charset="0"/>
              </a:rPr>
              <a:t>? </a:t>
            </a:r>
          </a:p>
          <a:p>
            <a:pPr algn="l">
              <a:lnSpc>
                <a:spcPct val="100000"/>
              </a:lnSpc>
            </a:pPr>
            <a:r>
              <a:rPr lang="en-GB" sz="1400" dirty="0">
                <a:effectLst/>
                <a:latin typeface="Barlow"/>
                <a:ea typeface="Raleway" panose="020B0503030101060003" pitchFamily="34" charset="0"/>
                <a:cs typeface="Raleway" panose="020B0503030101060003" pitchFamily="34" charset="0"/>
              </a:rPr>
              <a:t>When applying for the programme, it is important that the team </a:t>
            </a:r>
            <a:r>
              <a:rPr lang="en-GB" sz="1400" dirty="0">
                <a:latin typeface="Barlow"/>
                <a:ea typeface="Raleway" panose="020B0503030101060003" pitchFamily="34" charset="0"/>
                <a:cs typeface="Raleway" panose="020B0503030101060003" pitchFamily="34" charset="0"/>
              </a:rPr>
              <a:t>understands</a:t>
            </a:r>
            <a:r>
              <a:rPr lang="en-GB" sz="1400" dirty="0">
                <a:effectLst/>
                <a:latin typeface="Barlow"/>
                <a:ea typeface="Raleway" panose="020B0503030101060003" pitchFamily="34" charset="0"/>
                <a:cs typeface="Raleway" panose="020B0503030101060003" pitchFamily="34" charset="0"/>
              </a:rPr>
              <a:t> your experience and background. Your CV will act as evidence around your justification for joining the programme. This will also help the team to understand more about you and your journey. </a:t>
            </a:r>
          </a:p>
          <a:p>
            <a:pPr algn="l">
              <a:lnSpc>
                <a:spcPct val="100000"/>
              </a:lnSpc>
            </a:pPr>
            <a:r>
              <a:rPr lang="en-GB" sz="1400" b="1" dirty="0">
                <a:solidFill>
                  <a:srgbClr val="00B0F0"/>
                </a:solidFill>
                <a:effectLst/>
                <a:latin typeface="Barlow" panose="00000500000000000000" pitchFamily="2" charset="0"/>
                <a:ea typeface="Raleway" panose="020B0503030101060003" pitchFamily="34" charset="0"/>
                <a:cs typeface="Raleway" panose="020B0503030101060003" pitchFamily="34" charset="0"/>
              </a:rPr>
              <a:t>What should be included?</a:t>
            </a:r>
          </a:p>
          <a:p>
            <a:pPr marL="171450" indent="-171450" algn="l">
              <a:lnSpc>
                <a:spcPct val="100000"/>
              </a:lnSpc>
              <a:buFont typeface="Arial" panose="020B0604020202020204" pitchFamily="34" charset="0"/>
              <a:buChar char="•"/>
            </a:pPr>
            <a:r>
              <a:rPr lang="en-GB" sz="1400" dirty="0">
                <a:effectLst/>
                <a:latin typeface="Barlow"/>
                <a:ea typeface="Raleway" panose="020B0503030101060003" pitchFamily="34" charset="0"/>
                <a:cs typeface="Raleway" panose="020B0503030101060003" pitchFamily="34" charset="0"/>
              </a:rPr>
              <a:t> A full professional curriculum vitae, including your background, education and personal information. </a:t>
            </a:r>
          </a:p>
          <a:p>
            <a:pPr marL="171450" indent="-171450" algn="l">
              <a:lnSpc>
                <a:spcPct val="100000"/>
              </a:lnSpc>
              <a:buFont typeface="Arial" panose="020B0604020202020204" pitchFamily="34" charset="0"/>
              <a:buChar char="•"/>
            </a:pPr>
            <a:r>
              <a:rPr lang="en-GB" sz="1400" dirty="0">
                <a:effectLst/>
                <a:latin typeface="Barlow"/>
                <a:ea typeface="Raleway" panose="020B0503030101060003" pitchFamily="34" charset="0"/>
                <a:cs typeface="Raleway" panose="020B0503030101060003" pitchFamily="34" charset="0"/>
              </a:rPr>
              <a:t>The CV cannot exceed our </a:t>
            </a:r>
            <a:r>
              <a:rPr lang="en-GB" sz="1400" dirty="0">
                <a:latin typeface="Barlow"/>
                <a:ea typeface="Raleway" panose="020B0503030101060003" pitchFamily="34" charset="0"/>
                <a:cs typeface="Raleway" panose="020B0503030101060003" pitchFamily="34" charset="0"/>
              </a:rPr>
              <a:t>two-page</a:t>
            </a:r>
            <a:r>
              <a:rPr lang="en-GB" sz="1400" dirty="0">
                <a:effectLst/>
                <a:latin typeface="Barlow"/>
                <a:ea typeface="Raleway" panose="020B0503030101060003" pitchFamily="34" charset="0"/>
                <a:cs typeface="Raleway" panose="020B0503030101060003" pitchFamily="34" charset="0"/>
              </a:rPr>
              <a:t> upload limit. </a:t>
            </a:r>
          </a:p>
          <a:p>
            <a:pPr marL="171450" indent="-171450" algn="l">
              <a:lnSpc>
                <a:spcPct val="100000"/>
              </a:lnSpc>
              <a:buFont typeface="Arial" panose="020B0604020202020204" pitchFamily="34" charset="0"/>
              <a:buChar char="•"/>
            </a:pPr>
            <a:r>
              <a:rPr lang="en-GB" sz="1400" dirty="0">
                <a:effectLst/>
                <a:latin typeface="Barlow"/>
                <a:ea typeface="Raleway" panose="020B0503030101060003" pitchFamily="34" charset="0"/>
                <a:cs typeface="Raleway" panose="020B0503030101060003" pitchFamily="34" charset="0"/>
              </a:rPr>
              <a:t>The CV should be submitted in a MS Word or PDF file</a:t>
            </a:r>
            <a:r>
              <a:rPr lang="en-GB" sz="1400" dirty="0">
                <a:latin typeface="Barlow"/>
                <a:ea typeface="Raleway" panose="020B0503030101060003" pitchFamily="34" charset="0"/>
                <a:cs typeface="Raleway" panose="020B0503030101060003" pitchFamily="34" charset="0"/>
              </a:rPr>
              <a:t>.</a:t>
            </a:r>
            <a:endParaRPr lang="en-GB" sz="1400" dirty="0">
              <a:effectLst/>
              <a:latin typeface="Barlow"/>
              <a:ea typeface="Raleway" panose="020B0503030101060003" pitchFamily="34" charset="0"/>
              <a:cs typeface="Raleway" panose="020B0503030101060003" pitchFamily="34" charset="0"/>
            </a:endParaRPr>
          </a:p>
          <a:p>
            <a:pPr algn="l">
              <a:lnSpc>
                <a:spcPct val="100000"/>
              </a:lnSpc>
            </a:pPr>
            <a:endParaRPr lang="en-GB" sz="1400" b="1" dirty="0">
              <a:solidFill>
                <a:srgbClr val="00B0F0"/>
              </a:solidFill>
              <a:effectLst/>
              <a:latin typeface="Barlow" panose="00000500000000000000" pitchFamily="2" charset="0"/>
              <a:ea typeface="Raleway" panose="020B0503030101060003" pitchFamily="34" charset="0"/>
              <a:cs typeface="Raleway" panose="020B0503030101060003" pitchFamily="34" charset="0"/>
            </a:endParaRPr>
          </a:p>
          <a:p>
            <a:pPr algn="l">
              <a:lnSpc>
                <a:spcPct val="100000"/>
              </a:lnSpc>
            </a:pPr>
            <a:endParaRPr lang="en-GB" sz="1400" b="1" dirty="0">
              <a:solidFill>
                <a:srgbClr val="00B0F0"/>
              </a:solidFill>
              <a:effectLst/>
              <a:latin typeface="Barlow" panose="00000500000000000000" pitchFamily="2" charset="0"/>
              <a:ea typeface="Raleway" panose="020B0503030101060003" pitchFamily="34" charset="0"/>
              <a:cs typeface="Raleway" panose="020B0503030101060003" pitchFamily="34" charset="0"/>
            </a:endParaRPr>
          </a:p>
          <a:p>
            <a:pPr algn="l">
              <a:lnSpc>
                <a:spcPct val="100000"/>
              </a:lnSpc>
            </a:pPr>
            <a:endParaRPr lang="en-GB" sz="1400" b="1" dirty="0">
              <a:solidFill>
                <a:srgbClr val="00B0F0"/>
              </a:solidFill>
              <a:latin typeface="Barlow" panose="00000500000000000000" pitchFamily="2" charset="0"/>
              <a:ea typeface="Raleway" panose="020B0503030101060003" pitchFamily="34" charset="0"/>
              <a:cs typeface="Raleway" panose="020B0503030101060003" pitchFamily="34" charset="0"/>
            </a:endParaRPr>
          </a:p>
          <a:p>
            <a:pPr algn="l">
              <a:lnSpc>
                <a:spcPct val="100000"/>
              </a:lnSpc>
            </a:pPr>
            <a:r>
              <a:rPr lang="en-GB" sz="1400" b="1" dirty="0">
                <a:solidFill>
                  <a:srgbClr val="00B0F0"/>
                </a:solidFill>
                <a:effectLst/>
                <a:latin typeface="Barlow" panose="00000500000000000000" pitchFamily="2" charset="0"/>
                <a:ea typeface="Raleway" panose="020B0503030101060003" pitchFamily="34" charset="0"/>
                <a:cs typeface="Raleway" panose="020B0503030101060003" pitchFamily="34" charset="0"/>
              </a:rPr>
              <a:t>Our top tips!</a:t>
            </a:r>
          </a:p>
          <a:p>
            <a:pPr algn="l">
              <a:lnSpc>
                <a:spcPct val="100000"/>
              </a:lnSpc>
            </a:pPr>
            <a:r>
              <a:rPr lang="en-GB" sz="1400" dirty="0">
                <a:effectLst/>
                <a:latin typeface="Barlow" panose="00000500000000000000" pitchFamily="2" charset="0"/>
                <a:ea typeface="Raleway" panose="020B0503030101060003" pitchFamily="34" charset="0"/>
                <a:cs typeface="Raleway" panose="020B0503030101060003" pitchFamily="34" charset="0"/>
              </a:rPr>
              <a:t>If you would like an example of a professional CV, Microsoft Word and Google have a large range of free downloadable templates. Your NHS organisation may also have its own standard template. </a:t>
            </a:r>
          </a:p>
          <a:p>
            <a:pPr algn="l">
              <a:lnSpc>
                <a:spcPct val="100000"/>
              </a:lnSpc>
            </a:pPr>
            <a:r>
              <a:rPr lang="en-GB" sz="1400" dirty="0">
                <a:effectLst/>
                <a:latin typeface="Barlow" panose="00000500000000000000" pitchFamily="2" charset="0"/>
                <a:ea typeface="Raleway" panose="020B0503030101060003" pitchFamily="34" charset="0"/>
                <a:cs typeface="Raleway" panose="020B0503030101060003" pitchFamily="34" charset="0"/>
              </a:rPr>
              <a:t>Please ensure you upload an up-to-date CV before submitting your application as applications with missing information will not be able to progress. </a:t>
            </a:r>
          </a:p>
          <a:p>
            <a:pPr algn="l">
              <a:lnSpc>
                <a:spcPct val="100000"/>
              </a:lnSpc>
            </a:pPr>
            <a:r>
              <a:rPr lang="en-GB" sz="1400" dirty="0">
                <a:effectLst/>
                <a:latin typeface="Barlow" panose="00000500000000000000" pitchFamily="2" charset="0"/>
                <a:ea typeface="Raleway" panose="020B0503030101060003" pitchFamily="34" charset="0"/>
                <a:cs typeface="Raleway" panose="020B0503030101060003" pitchFamily="34" charset="0"/>
              </a:rPr>
              <a:t>Please ensure that the file is easily opened. </a:t>
            </a:r>
          </a:p>
          <a:p>
            <a:pPr algn="l">
              <a:lnSpc>
                <a:spcPct val="100000"/>
              </a:lnSpc>
            </a:pPr>
            <a:endParaRPr lang="en-GB" sz="1400" dirty="0">
              <a:effectLst/>
              <a:latin typeface="Raleway" panose="020B0503030101060003" pitchFamily="34" charset="0"/>
              <a:ea typeface="Raleway" panose="020B0503030101060003" pitchFamily="34" charset="0"/>
              <a:cs typeface="Raleway" panose="020B0503030101060003" pitchFamily="34" charset="0"/>
            </a:endParaRPr>
          </a:p>
          <a:p>
            <a:pPr algn="l">
              <a:lnSpc>
                <a:spcPct val="100000"/>
              </a:lnSpc>
            </a:pPr>
            <a:endParaRPr lang="en-GB" sz="1400" dirty="0">
              <a:effectLst/>
              <a:latin typeface="Raleway" panose="020B0503030101060003" pitchFamily="34" charset="0"/>
              <a:ea typeface="Raleway" panose="020B0503030101060003" pitchFamily="34" charset="0"/>
              <a:cs typeface="Raleway" panose="020B0503030101060003" pitchFamily="34" charset="0"/>
            </a:endParaRPr>
          </a:p>
          <a:p>
            <a:pPr algn="l">
              <a:lnSpc>
                <a:spcPct val="100000"/>
              </a:lnSpc>
            </a:pPr>
            <a:endParaRPr lang="en-GB" sz="1200" dirty="0">
              <a:effectLst/>
              <a:latin typeface="Raleway" panose="020B0503030101060003" pitchFamily="34" charset="0"/>
              <a:ea typeface="Raleway" panose="020B0503030101060003" pitchFamily="34" charset="0"/>
              <a:cs typeface="Raleway" panose="020B0503030101060003" pitchFamily="34" charset="0"/>
            </a:endParaRPr>
          </a:p>
        </p:txBody>
      </p:sp>
      <p:pic>
        <p:nvPicPr>
          <p:cNvPr id="8" name="Picture 7" descr="Logo, company name&#10;&#10;Description automatically generated">
            <a:extLst>
              <a:ext uri="{FF2B5EF4-FFF2-40B4-BE49-F238E27FC236}">
                <a16:creationId xmlns:a16="http://schemas.microsoft.com/office/drawing/2014/main" id="{D6B27D01-0BF1-4B51-8EED-07CF42BFB340}"/>
              </a:ext>
            </a:extLst>
          </p:cNvPr>
          <p:cNvPicPr>
            <a:picLocks noChangeAspect="1"/>
          </p:cNvPicPr>
          <p:nvPr/>
        </p:nvPicPr>
        <p:blipFill rotWithShape="1">
          <a:blip r:embed="rId2">
            <a:extLst>
              <a:ext uri="{28A0092B-C50C-407E-A947-70E740481C1C}">
                <a14:useLocalDpi xmlns:a14="http://schemas.microsoft.com/office/drawing/2010/main" val="0"/>
              </a:ext>
            </a:extLst>
          </a:blip>
          <a:srcRect l="11097" t="33565" r="11690" b="31327"/>
          <a:stretch/>
        </p:blipFill>
        <p:spPr>
          <a:xfrm>
            <a:off x="8458148" y="430898"/>
            <a:ext cx="3165533" cy="863600"/>
          </a:xfrm>
          <a:prstGeom prst="rect">
            <a:avLst/>
          </a:prstGeom>
        </p:spPr>
      </p:pic>
      <p:sp>
        <p:nvSpPr>
          <p:cNvPr id="13" name="Title 1">
            <a:extLst>
              <a:ext uri="{FF2B5EF4-FFF2-40B4-BE49-F238E27FC236}">
                <a16:creationId xmlns:a16="http://schemas.microsoft.com/office/drawing/2014/main" id="{4944B413-033D-BD48-21D0-D9D630A89351}"/>
              </a:ext>
            </a:extLst>
          </p:cNvPr>
          <p:cNvSpPr txBox="1">
            <a:spLocks/>
          </p:cNvSpPr>
          <p:nvPr/>
        </p:nvSpPr>
        <p:spPr>
          <a:xfrm>
            <a:off x="587369" y="961901"/>
            <a:ext cx="11477365" cy="70497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2000" b="1" kern="0" dirty="0">
                <a:solidFill>
                  <a:srgbClr val="002D88"/>
                </a:solidFill>
                <a:latin typeface="Barlow" panose="00000500000000000000" pitchFamily="2" charset="0"/>
                <a:ea typeface="Yu Gothic Light"/>
                <a:cs typeface="Arial"/>
              </a:rPr>
              <a:t>Question: Please attach your CV</a:t>
            </a:r>
          </a:p>
        </p:txBody>
      </p:sp>
      <p:sp>
        <p:nvSpPr>
          <p:cNvPr id="14" name="Title 1">
            <a:extLst>
              <a:ext uri="{FF2B5EF4-FFF2-40B4-BE49-F238E27FC236}">
                <a16:creationId xmlns:a16="http://schemas.microsoft.com/office/drawing/2014/main" id="{D8096733-0155-B1B1-10E2-DA6FD501961E}"/>
              </a:ext>
            </a:extLst>
          </p:cNvPr>
          <p:cNvSpPr>
            <a:spLocks noGrp="1"/>
          </p:cNvSpPr>
          <p:nvPr>
            <p:ph type="ctrTitle"/>
          </p:nvPr>
        </p:nvSpPr>
        <p:spPr>
          <a:xfrm>
            <a:off x="568319" y="-953274"/>
            <a:ext cx="9069355" cy="2099264"/>
          </a:xfrm>
        </p:spPr>
        <p:txBody>
          <a:bodyPr>
            <a:normAutofit/>
          </a:bodyPr>
          <a:lstStyle/>
          <a:p>
            <a:pPr algn="l"/>
            <a:r>
              <a:rPr kumimoji="0" lang="en-GB" sz="3100" b="1" i="0" u="none" strike="noStrike" kern="0" cap="none" spc="0" normalizeH="0" baseline="0" noProof="0" dirty="0">
                <a:ln>
                  <a:noFill/>
                </a:ln>
                <a:solidFill>
                  <a:srgbClr val="002D88"/>
                </a:solidFill>
                <a:effectLst/>
                <a:uLnTx/>
                <a:uFillTx/>
                <a:latin typeface="Barlow" panose="00000500000000000000" pitchFamily="2" charset="0"/>
                <a:ea typeface="Yu Gothic Light" panose="020B0300000000000000" pitchFamily="34" charset="-128"/>
                <a:cs typeface="Arial" panose="020B0604020202020204" pitchFamily="34" charset="0"/>
              </a:rPr>
              <a:t>Application Assessed Questions</a:t>
            </a:r>
            <a:endParaRPr lang="en-GB" sz="4000" dirty="0">
              <a:latin typeface="Barlow" panose="00000500000000000000" pitchFamily="2" charset="0"/>
            </a:endParaRPr>
          </a:p>
        </p:txBody>
      </p:sp>
    </p:spTree>
    <p:extLst>
      <p:ext uri="{BB962C8B-B14F-4D97-AF65-F5344CB8AC3E}">
        <p14:creationId xmlns:p14="http://schemas.microsoft.com/office/powerpoint/2010/main" val="24771434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7469636-7CDE-46D5-977D-9E641AE55F60}"/>
              </a:ext>
            </a:extLst>
          </p:cNvPr>
          <p:cNvSpPr>
            <a:spLocks noGrp="1"/>
          </p:cNvSpPr>
          <p:nvPr>
            <p:ph type="ctrTitle"/>
          </p:nvPr>
        </p:nvSpPr>
        <p:spPr>
          <a:xfrm>
            <a:off x="553673" y="1011254"/>
            <a:ext cx="8091455" cy="560588"/>
          </a:xfrm>
        </p:spPr>
        <p:txBody>
          <a:bodyPr>
            <a:noAutofit/>
          </a:bodyPr>
          <a:lstStyle/>
          <a:p>
            <a:pPr marL="0" marR="0" algn="l">
              <a:lnSpc>
                <a:spcPct val="107000"/>
              </a:lnSpc>
              <a:spcBef>
                <a:spcPts val="0"/>
              </a:spcBef>
              <a:spcAft>
                <a:spcPts val="0"/>
              </a:spcAft>
            </a:pPr>
            <a:r>
              <a:rPr lang="en-GB" sz="4000" b="1" kern="0">
                <a:solidFill>
                  <a:srgbClr val="002D88"/>
                </a:solidFill>
                <a:effectLst/>
                <a:latin typeface="Barlow" panose="00000500000000000000" pitchFamily="2" charset="0"/>
                <a:ea typeface="Yu Gothic Light" panose="020B0300000000000000" pitchFamily="34" charset="-128"/>
                <a:cs typeface="Arial" panose="020B0604020202020204" pitchFamily="34" charset="0"/>
              </a:rPr>
              <a:t>Contact us </a:t>
            </a:r>
            <a:br>
              <a:rPr lang="en-GB" sz="2400">
                <a:solidFill>
                  <a:srgbClr val="5380A0"/>
                </a:solidFill>
                <a:effectLst/>
                <a:latin typeface="Barlow" panose="00000500000000000000" pitchFamily="2" charset="0"/>
                <a:ea typeface="Calibri" panose="020F0502020204030204" pitchFamily="34" charset="0"/>
                <a:cs typeface="Arial" panose="020B0604020202020204" pitchFamily="34" charset="0"/>
              </a:rPr>
            </a:br>
            <a:r>
              <a:rPr lang="en-GB" sz="2400" b="1">
                <a:solidFill>
                  <a:srgbClr val="3AB5E8"/>
                </a:solidFill>
                <a:effectLst/>
                <a:latin typeface="Barlow" panose="00000500000000000000" pitchFamily="2" charset="0"/>
                <a:ea typeface="Yu Gothic Light" panose="020B0300000000000000" pitchFamily="34" charset="-128"/>
                <a:cs typeface="Arial" panose="020B0604020202020204" pitchFamily="34" charset="0"/>
              </a:rPr>
              <a:t>NHS Clinical Entrepreneur Programme </a:t>
            </a:r>
            <a:endParaRPr lang="en-GB" sz="7200">
              <a:latin typeface="Barlow" panose="00000500000000000000" pitchFamily="2" charset="0"/>
            </a:endParaRPr>
          </a:p>
        </p:txBody>
      </p:sp>
      <p:sp>
        <p:nvSpPr>
          <p:cNvPr id="5" name="Subtitle 2">
            <a:extLst>
              <a:ext uri="{FF2B5EF4-FFF2-40B4-BE49-F238E27FC236}">
                <a16:creationId xmlns:a16="http://schemas.microsoft.com/office/drawing/2014/main" id="{A77B0959-3E42-49A8-9D08-7C54F0421463}"/>
              </a:ext>
            </a:extLst>
          </p:cNvPr>
          <p:cNvSpPr>
            <a:spLocks noGrp="1"/>
          </p:cNvSpPr>
          <p:nvPr>
            <p:ph type="subTitle" idx="1"/>
          </p:nvPr>
        </p:nvSpPr>
        <p:spPr>
          <a:xfrm>
            <a:off x="553673" y="1849186"/>
            <a:ext cx="8385680" cy="4112620"/>
          </a:xfrm>
        </p:spPr>
        <p:txBody>
          <a:bodyPr>
            <a:normAutofit/>
          </a:bodyPr>
          <a:lstStyle/>
          <a:p>
            <a:pPr algn="l"/>
            <a:r>
              <a:rPr lang="en-GB" sz="2000">
                <a:solidFill>
                  <a:srgbClr val="000000"/>
                </a:solidFill>
                <a:effectLst/>
                <a:latin typeface="Barlow" panose="00000500000000000000" pitchFamily="2" charset="0"/>
                <a:ea typeface="Raleway" panose="020B0503030101060003" pitchFamily="34" charset="0"/>
                <a:cs typeface="Raleway" panose="020B0503030101060003" pitchFamily="34" charset="0"/>
              </a:rPr>
              <a:t>Let’s talk. If you have a question, please use the contact information below and we will get back to you as soon as possible – thank you!</a:t>
            </a:r>
          </a:p>
          <a:p>
            <a:pPr algn="l"/>
            <a:endParaRPr lang="en-GB" sz="1800">
              <a:solidFill>
                <a:srgbClr val="000000"/>
              </a:solidFill>
              <a:latin typeface="Barlow" panose="00000500000000000000" pitchFamily="2" charset="0"/>
            </a:endParaRPr>
          </a:p>
          <a:p>
            <a:pPr algn="l">
              <a:lnSpc>
                <a:spcPct val="50000"/>
              </a:lnSpc>
            </a:pPr>
            <a:r>
              <a:rPr lang="en-GB" sz="2000">
                <a:latin typeface="Barlow" panose="00000500000000000000" pitchFamily="2" charset="0"/>
              </a:rPr>
              <a:t>NHS Clinical Entrepreneur Programme </a:t>
            </a:r>
          </a:p>
          <a:p>
            <a:pPr algn="l">
              <a:lnSpc>
                <a:spcPct val="50000"/>
              </a:lnSpc>
            </a:pPr>
            <a:r>
              <a:rPr lang="en-GB" sz="2000">
                <a:latin typeface="Barlow" panose="00000500000000000000" pitchFamily="2" charset="0"/>
              </a:rPr>
              <a:t>c/o Anglia Ruskin University </a:t>
            </a:r>
          </a:p>
          <a:p>
            <a:pPr algn="l">
              <a:lnSpc>
                <a:spcPct val="50000"/>
              </a:lnSpc>
            </a:pPr>
            <a:r>
              <a:rPr lang="en-GB" sz="2000">
                <a:latin typeface="Barlow" panose="00000500000000000000" pitchFamily="2" charset="0"/>
              </a:rPr>
              <a:t>Bishop Hall Lane </a:t>
            </a:r>
          </a:p>
          <a:p>
            <a:pPr algn="l">
              <a:lnSpc>
                <a:spcPct val="50000"/>
              </a:lnSpc>
            </a:pPr>
            <a:r>
              <a:rPr lang="en-GB" sz="2000">
                <a:latin typeface="Barlow" panose="00000500000000000000" pitchFamily="2" charset="0"/>
              </a:rPr>
              <a:t>Chelmsford, Essex</a:t>
            </a:r>
          </a:p>
          <a:p>
            <a:pPr algn="l">
              <a:lnSpc>
                <a:spcPct val="50000"/>
              </a:lnSpc>
            </a:pPr>
            <a:r>
              <a:rPr lang="en-GB" sz="2000">
                <a:latin typeface="Barlow" panose="00000500000000000000" pitchFamily="2" charset="0"/>
              </a:rPr>
              <a:t>CM1 1SQ </a:t>
            </a:r>
          </a:p>
          <a:p>
            <a:pPr algn="l">
              <a:lnSpc>
                <a:spcPct val="50000"/>
              </a:lnSpc>
            </a:pPr>
            <a:endParaRPr lang="en-GB" sz="2000">
              <a:latin typeface="Barlow" panose="00000500000000000000" pitchFamily="2" charset="0"/>
            </a:endParaRPr>
          </a:p>
          <a:p>
            <a:pPr algn="l">
              <a:lnSpc>
                <a:spcPct val="50000"/>
              </a:lnSpc>
            </a:pPr>
            <a:r>
              <a:rPr lang="en-GB" sz="2000">
                <a:latin typeface="Barlow" panose="00000500000000000000" pitchFamily="2" charset="0"/>
              </a:rPr>
              <a:t>Tel: 01245 68 4315 </a:t>
            </a:r>
          </a:p>
          <a:p>
            <a:pPr algn="l">
              <a:lnSpc>
                <a:spcPct val="50000"/>
              </a:lnSpc>
            </a:pPr>
            <a:endParaRPr lang="en-GB" sz="2000">
              <a:latin typeface="Barlow" panose="00000500000000000000" pitchFamily="2" charset="0"/>
            </a:endParaRPr>
          </a:p>
          <a:p>
            <a:pPr algn="l">
              <a:lnSpc>
                <a:spcPct val="50000"/>
              </a:lnSpc>
            </a:pPr>
            <a:r>
              <a:rPr lang="en-GB" sz="2000">
                <a:latin typeface="Barlow" panose="00000500000000000000" pitchFamily="2" charset="0"/>
              </a:rPr>
              <a:t>Email: cep@aru.ac.uk </a:t>
            </a:r>
          </a:p>
          <a:p>
            <a:pPr algn="l">
              <a:lnSpc>
                <a:spcPct val="50000"/>
              </a:lnSpc>
            </a:pPr>
            <a:endParaRPr lang="en-GB" sz="2000">
              <a:latin typeface="Barlow" panose="00000500000000000000" pitchFamily="2" charset="0"/>
            </a:endParaRPr>
          </a:p>
          <a:p>
            <a:pPr algn="l">
              <a:lnSpc>
                <a:spcPct val="50000"/>
              </a:lnSpc>
            </a:pPr>
            <a:r>
              <a:rPr lang="en-GB" sz="2000">
                <a:latin typeface="Barlow" panose="00000500000000000000" pitchFamily="2" charset="0"/>
              </a:rPr>
              <a:t>Website: www.nhscep.com or scan the QR code</a:t>
            </a:r>
            <a:r>
              <a:rPr lang="en-GB" sz="2000">
                <a:latin typeface="Raleway" panose="020B0503030101060003" pitchFamily="34" charset="0"/>
              </a:rPr>
              <a:t>. </a:t>
            </a:r>
          </a:p>
        </p:txBody>
      </p:sp>
      <p:pic>
        <p:nvPicPr>
          <p:cNvPr id="6" name="Picture 5" descr="NHS LOGO">
            <a:extLst>
              <a:ext uri="{FF2B5EF4-FFF2-40B4-BE49-F238E27FC236}">
                <a16:creationId xmlns:a16="http://schemas.microsoft.com/office/drawing/2014/main" id="{5FDDCE75-FB30-419C-8B40-45E89A584A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68994" y="6019030"/>
            <a:ext cx="899109" cy="360867"/>
          </a:xfrm>
          <a:prstGeom prst="rect">
            <a:avLst/>
          </a:prstGeom>
        </p:spPr>
      </p:pic>
      <p:pic>
        <p:nvPicPr>
          <p:cNvPr id="7" name="Picture 6" descr="ARU LOGO">
            <a:extLst>
              <a:ext uri="{FF2B5EF4-FFF2-40B4-BE49-F238E27FC236}">
                <a16:creationId xmlns:a16="http://schemas.microsoft.com/office/drawing/2014/main" id="{7D815415-17F8-4163-B96D-FC40442914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93355" y="5804643"/>
            <a:ext cx="971603" cy="618435"/>
          </a:xfrm>
          <a:prstGeom prst="rect">
            <a:avLst/>
          </a:prstGeom>
        </p:spPr>
      </p:pic>
      <p:pic>
        <p:nvPicPr>
          <p:cNvPr id="8" name="Picture 7" descr="NHS CEP Logo">
            <a:extLst>
              <a:ext uri="{FF2B5EF4-FFF2-40B4-BE49-F238E27FC236}">
                <a16:creationId xmlns:a16="http://schemas.microsoft.com/office/drawing/2014/main" id="{D6B27D01-0BF1-4B51-8EED-07CF42BFB340}"/>
              </a:ext>
            </a:extLst>
          </p:cNvPr>
          <p:cNvPicPr>
            <a:picLocks noChangeAspect="1"/>
          </p:cNvPicPr>
          <p:nvPr/>
        </p:nvPicPr>
        <p:blipFill rotWithShape="1">
          <a:blip r:embed="rId4">
            <a:extLst>
              <a:ext uri="{28A0092B-C50C-407E-A947-70E740481C1C}">
                <a14:useLocalDpi xmlns:a14="http://schemas.microsoft.com/office/drawing/2010/main" val="0"/>
              </a:ext>
            </a:extLst>
          </a:blip>
          <a:srcRect l="11097" t="33565" r="11690" b="31327"/>
          <a:stretch/>
        </p:blipFill>
        <p:spPr>
          <a:xfrm>
            <a:off x="8458148" y="430898"/>
            <a:ext cx="3165533" cy="863600"/>
          </a:xfrm>
          <a:prstGeom prst="rect">
            <a:avLst/>
          </a:prstGeom>
        </p:spPr>
      </p:pic>
      <p:pic>
        <p:nvPicPr>
          <p:cNvPr id="9" name="Picture 8" descr="Qr code for the website saying scan me">
            <a:extLst>
              <a:ext uri="{FF2B5EF4-FFF2-40B4-BE49-F238E27FC236}">
                <a16:creationId xmlns:a16="http://schemas.microsoft.com/office/drawing/2014/main" id="{5F9373AB-DBA0-58A6-627F-836F7AB046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39353" y="1719006"/>
            <a:ext cx="2857500" cy="3552825"/>
          </a:xfrm>
          <a:prstGeom prst="rect">
            <a:avLst/>
          </a:prstGeom>
        </p:spPr>
      </p:pic>
    </p:spTree>
    <p:extLst>
      <p:ext uri="{BB962C8B-B14F-4D97-AF65-F5344CB8AC3E}">
        <p14:creationId xmlns:p14="http://schemas.microsoft.com/office/powerpoint/2010/main" val="32231675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HS CEP Template" id="{48D0E317-3D80-433B-B6C9-D184C25BE062}" vid="{87B1FF73-D62D-4E6B-843C-4EF5B8FDDCE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c4b6746-8960-466d-9bb1-ce1c7bd78325">
      <Terms xmlns="http://schemas.microsoft.com/office/infopath/2007/PartnerControls"/>
    </lcf76f155ced4ddcb4097134ff3c332f>
    <AddedtocommunityHub xmlns="fc4b6746-8960-466d-9bb1-ce1c7bd78325">No</AddedtocommunityHub>
    <TaxCatchAll xmlns="efc3e123-a60a-4a17-aaf1-487e28d9a3b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79B67874C993F4C8D47B7073D3DECF8" ma:contentTypeVersion="20" ma:contentTypeDescription="Create a new document." ma:contentTypeScope="" ma:versionID="6fff0c3268ce7f5c257a1e21b3cd7ca7">
  <xsd:schema xmlns:xsd="http://www.w3.org/2001/XMLSchema" xmlns:xs="http://www.w3.org/2001/XMLSchema" xmlns:p="http://schemas.microsoft.com/office/2006/metadata/properties" xmlns:ns2="fc4b6746-8960-466d-9bb1-ce1c7bd78325" xmlns:ns3="efc3e123-a60a-4a17-aaf1-487e28d9a3b3" xmlns:ns4="06e80525-24ed-4380-a2e8-dd84294430ad" targetNamespace="http://schemas.microsoft.com/office/2006/metadata/properties" ma:root="true" ma:fieldsID="eb03c3a0e5974f577be3d8952f100f2f" ns2:_="" ns3:_="" ns4:_="">
    <xsd:import namespace="fc4b6746-8960-466d-9bb1-ce1c7bd78325"/>
    <xsd:import namespace="efc3e123-a60a-4a17-aaf1-487e28d9a3b3"/>
    <xsd:import namespace="06e80525-24ed-4380-a2e8-dd84294430a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2:MediaServiceOCR" minOccurs="0"/>
                <xsd:element ref="ns2:MediaLengthInSeconds" minOccurs="0"/>
                <xsd:element ref="ns2:lcf76f155ced4ddcb4097134ff3c332f" minOccurs="0"/>
                <xsd:element ref="ns3:TaxCatchAll" minOccurs="0"/>
                <xsd:element ref="ns4:SharedWithUsers" minOccurs="0"/>
                <xsd:element ref="ns4:SharedWithDetails" minOccurs="0"/>
                <xsd:element ref="ns2:AddedtocommunityHub"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4b6746-8960-466d-9bb1-ce1c7bd783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141a27b9-f0cd-4770-b911-d8e1525d18bb" ma:termSetId="09814cd3-568e-fe90-9814-8d621ff8fb84" ma:anchorId="fba54fb3-c3e1-fe81-a776-ca4b69148c4d" ma:open="true" ma:isKeyword="false">
      <xsd:complexType>
        <xsd:sequence>
          <xsd:element ref="pc:Terms" minOccurs="0" maxOccurs="1"/>
        </xsd:sequence>
      </xsd:complexType>
    </xsd:element>
    <xsd:element name="AddedtocommunityHub" ma:index="24" nillable="true" ma:displayName="printed? " ma:default="No" ma:format="Dropdown" ma:internalName="AddedtocommunityHub">
      <xsd:simpleType>
        <xsd:restriction base="dms:Choice">
          <xsd:enumeration value="No"/>
          <xsd:enumeration value="Yes"/>
        </xsd:restriction>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fc3e123-a60a-4a17-aaf1-487e28d9a3b3"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e0bebe31-3542-429b-93e4-83bc9ab4726f}" ma:internalName="TaxCatchAll" ma:showField="CatchAllData" ma:web="06e80525-24ed-4380-a2e8-dd84294430ad">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6e80525-24ed-4380-a2e8-dd84294430ad"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D1CFEB3-3147-4512-B673-E99BF7F3FF5B}">
  <ds:schemaRefs>
    <ds:schemaRef ds:uri="06e80525-24ed-4380-a2e8-dd84294430ad"/>
    <ds:schemaRef ds:uri="fc4b6746-8960-466d-9bb1-ce1c7bd78325"/>
    <ds:schemaRef ds:uri="http://schemas.microsoft.com/office/2006/documentManagement/types"/>
    <ds:schemaRef ds:uri="http://schemas.microsoft.com/office/2006/metadata/properties"/>
    <ds:schemaRef ds:uri="http://purl.org/dc/elements/1.1/"/>
    <ds:schemaRef ds:uri="http://purl.org/dc/terms/"/>
    <ds:schemaRef ds:uri="http://purl.org/dc/dcmitype/"/>
    <ds:schemaRef ds:uri="http://schemas.openxmlformats.org/package/2006/metadata/core-properties"/>
    <ds:schemaRef ds:uri="efc3e123-a60a-4a17-aaf1-487e28d9a3b3"/>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D2CB94AC-9865-4AE0-8B7E-BE5BFE969F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c4b6746-8960-466d-9bb1-ce1c7bd78325"/>
    <ds:schemaRef ds:uri="efc3e123-a60a-4a17-aaf1-487e28d9a3b3"/>
    <ds:schemaRef ds:uri="06e80525-24ed-4380-a2e8-dd84294430a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46C1F49-0841-4A79-86F4-6BE728B44A65}">
  <ds:schemaRefs>
    <ds:schemaRef ds:uri="http://schemas.microsoft.com/sharepoint/v3/contenttype/forms"/>
  </ds:schemaRefs>
</ds:datastoreItem>
</file>

<file path=docMetadata/LabelInfo.xml><?xml version="1.0" encoding="utf-8"?>
<clbl:labelList xmlns:clbl="http://schemas.microsoft.com/office/2020/mipLabelMetadata">
  <clbl:label id="{5f35c3da-39ae-4632-9ac1-afc2f25d2852}" enabled="0" method="" siteId="{5f35c3da-39ae-4632-9ac1-afc2f25d2852}" removed="1"/>
</clbl:labelList>
</file>

<file path=docProps/app.xml><?xml version="1.0" encoding="utf-8"?>
<Properties xmlns="http://schemas.openxmlformats.org/officeDocument/2006/extended-properties" xmlns:vt="http://schemas.openxmlformats.org/officeDocument/2006/docPropsVTypes">
  <Template/>
  <TotalTime>100</TotalTime>
  <Words>2667</Words>
  <Application>Microsoft Office PowerPoint</Application>
  <PresentationFormat>Widescreen</PresentationFormat>
  <Paragraphs>174</Paragraphs>
  <Slides>12</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vt:i4>
      </vt:variant>
    </vt:vector>
  </HeadingPairs>
  <TitlesOfParts>
    <vt:vector size="21" baseType="lpstr">
      <vt:lpstr>Arial</vt:lpstr>
      <vt:lpstr>ARU Raisonne DemiBold</vt:lpstr>
      <vt:lpstr>ARU Raleway</vt:lpstr>
      <vt:lpstr>Barlow</vt:lpstr>
      <vt:lpstr>Calibri</vt:lpstr>
      <vt:lpstr>Calibri Light</vt:lpstr>
      <vt:lpstr>Raleway</vt:lpstr>
      <vt:lpstr>Symbol</vt:lpstr>
      <vt:lpstr>Office Theme</vt:lpstr>
      <vt:lpstr> </vt:lpstr>
      <vt:lpstr>Introduction This guidance aims to support all potential applicants when applying for the NHS CEP Dementia Innovators Programme, exploring  assessment questions, top tips and further information.</vt:lpstr>
      <vt:lpstr>Important Information </vt:lpstr>
      <vt:lpstr>Application Assessed Questions</vt:lpstr>
      <vt:lpstr>Application Assessed Questions</vt:lpstr>
      <vt:lpstr>Application Assessed Questions</vt:lpstr>
      <vt:lpstr>Application Assessed Questions</vt:lpstr>
      <vt:lpstr>Application Assessed Questions</vt:lpstr>
      <vt:lpstr>Application Assessed Questions</vt:lpstr>
      <vt:lpstr>Application Assessed Questions</vt:lpstr>
      <vt:lpstr>Application Assessed Questions</vt:lpstr>
      <vt:lpstr>Contact us  NHS Clinical Entrepreneur Programme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(ARU Raisonne Demibold)  Subheading (Raleway, Bold)</dc:title>
  <dc:creator>emma dentice;emily.graham@aru.ac.uk</dc:creator>
  <cp:lastModifiedBy>emma dentice</cp:lastModifiedBy>
  <cp:revision>5</cp:revision>
  <dcterms:created xsi:type="dcterms:W3CDTF">2021-10-01T07:07:59Z</dcterms:created>
  <dcterms:modified xsi:type="dcterms:W3CDTF">2026-09-24T14:56:38Z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0x010100979B67874C993F4C8D47B7073D3DECF8</vt:lpwstr>
  </property>
  <property fmtid="{D5CDD505-2E9C-101B-9397-08002B2CF9AE}" pid="3" name="MediaServiceImageTags">
    <vt:lpwstr/>
  </property>
</Properties>
</file>